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49"/>
  </p:notesMasterIdLst>
  <p:sldIdLst>
    <p:sldId id="505" r:id="rId3"/>
    <p:sldId id="508" r:id="rId4"/>
    <p:sldId id="540" r:id="rId5"/>
    <p:sldId id="563" r:id="rId6"/>
    <p:sldId id="564" r:id="rId7"/>
    <p:sldId id="736" r:id="rId8"/>
    <p:sldId id="737" r:id="rId9"/>
    <p:sldId id="750" r:id="rId10"/>
    <p:sldId id="790" r:id="rId11"/>
    <p:sldId id="751" r:id="rId12"/>
    <p:sldId id="752" r:id="rId13"/>
    <p:sldId id="755" r:id="rId14"/>
    <p:sldId id="756" r:id="rId15"/>
    <p:sldId id="757" r:id="rId16"/>
    <p:sldId id="758" r:id="rId17"/>
    <p:sldId id="759" r:id="rId18"/>
    <p:sldId id="760" r:id="rId19"/>
    <p:sldId id="761" r:id="rId20"/>
    <p:sldId id="762" r:id="rId21"/>
    <p:sldId id="763" r:id="rId22"/>
    <p:sldId id="823" r:id="rId23"/>
    <p:sldId id="824" r:id="rId24"/>
    <p:sldId id="825" r:id="rId25"/>
    <p:sldId id="826" r:id="rId26"/>
    <p:sldId id="827" r:id="rId27"/>
    <p:sldId id="828" r:id="rId28"/>
    <p:sldId id="829" r:id="rId29"/>
    <p:sldId id="800" r:id="rId30"/>
    <p:sldId id="785" r:id="rId31"/>
    <p:sldId id="801" r:id="rId32"/>
    <p:sldId id="802" r:id="rId33"/>
    <p:sldId id="803" r:id="rId34"/>
    <p:sldId id="810" r:id="rId35"/>
    <p:sldId id="822" r:id="rId36"/>
    <p:sldId id="811" r:id="rId37"/>
    <p:sldId id="812" r:id="rId38"/>
    <p:sldId id="830" r:id="rId39"/>
    <p:sldId id="813" r:id="rId40"/>
    <p:sldId id="780" r:id="rId41"/>
    <p:sldId id="814" r:id="rId42"/>
    <p:sldId id="815" r:id="rId43"/>
    <p:sldId id="820" r:id="rId44"/>
    <p:sldId id="821" r:id="rId45"/>
    <p:sldId id="782" r:id="rId46"/>
    <p:sldId id="783" r:id="rId47"/>
    <p:sldId id="7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63626"/>
    <a:srgbClr val="371B03"/>
    <a:srgbClr val="6C2826"/>
    <a:srgbClr val="B47764"/>
    <a:srgbClr val="9C5F4C"/>
    <a:srgbClr val="97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74194" autoAdjust="0"/>
  </p:normalViewPr>
  <p:slideViewPr>
    <p:cSldViewPr>
      <p:cViewPr>
        <p:scale>
          <a:sx n="41" d="100"/>
          <a:sy n="41" d="100"/>
        </p:scale>
        <p:origin x="-2034" y="-810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0C75-B52B-484E-B052-79980AEA8F3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286F1-07BA-4FC9-842E-0B64EB53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TIME MANAGEMENT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Processes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6.1 </a:t>
            </a:r>
            <a:r>
              <a:rPr lang="en-US" sz="1200" b="1" dirty="0" smtClean="0">
                <a:solidFill>
                  <a:srgbClr val="C00000"/>
                </a:solidFill>
              </a:rPr>
              <a:t>Plan Schedule Management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establishing the policies, procedures, and documentation for planning, developing, managing, executing, and controlling the project schedule.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6.2 </a:t>
            </a:r>
            <a:r>
              <a:rPr lang="en-US" sz="1200" b="1" dirty="0" smtClean="0">
                <a:solidFill>
                  <a:srgbClr val="C00000"/>
                </a:solidFill>
              </a:rPr>
              <a:t>Define Activities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identifying and documenting the specific actions to be performed to produce the project deliverables.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6.3 </a:t>
            </a:r>
            <a:r>
              <a:rPr lang="en-US" sz="1200" b="1" dirty="0" smtClean="0">
                <a:solidFill>
                  <a:srgbClr val="C00000"/>
                </a:solidFill>
              </a:rPr>
              <a:t>Sequence Activities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– The process of identifying and documenting relationships among the project activities.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4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24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04DE2-E204-40F7-8E18-A3EDDBF10B62}" type="slidenum">
              <a:rPr lang="en-AU" sz="1200" b="0" i="0">
                <a:latin typeface="Times"/>
              </a:rPr>
              <a:pPr/>
              <a:t>23</a:t>
            </a:fld>
            <a:endParaRPr lang="en-AU" sz="1200" b="0" i="0">
              <a:latin typeface="Time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73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PMG001 - A Manager's Guide to Project Management</a:t>
            </a:r>
          </a:p>
        </p:txBody>
      </p:sp>
      <p:sp>
        <p:nvSpPr>
          <p:cNvPr id="6410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SysComp International (Pvt.) Ltd. PMI Global REP</a:t>
            </a:r>
          </a:p>
        </p:txBody>
      </p:sp>
      <p:sp>
        <p:nvSpPr>
          <p:cNvPr id="6410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FB92F-047A-44CD-9FE0-20C77ED22E0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10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Finish-to-start – Activity A must finish before Activity B can start</a:t>
            </a:r>
          </a:p>
          <a:p>
            <a:pPr eaLnBrk="1" hangingPunct="1"/>
            <a:r>
              <a:rPr lang="en-US" smtClean="0"/>
              <a:t>Finish-to-finish – Activity A must finish before Activity B can start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661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PMG001 - A Manager's Guide to Project Management</a:t>
            </a:r>
          </a:p>
        </p:txBody>
      </p:sp>
      <p:sp>
        <p:nvSpPr>
          <p:cNvPr id="6420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SysComp International (Pvt.) Ltd. PMI Global REP</a:t>
            </a:r>
          </a:p>
        </p:txBody>
      </p:sp>
      <p:sp>
        <p:nvSpPr>
          <p:cNvPr id="6420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C1A66-4356-471D-8933-A18AB7B0289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2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1977250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PMG001 - A Manager's Guide to Project Management</a:t>
            </a:r>
          </a:p>
        </p:txBody>
      </p:sp>
      <p:sp>
        <p:nvSpPr>
          <p:cNvPr id="645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SysComp International (Pvt.) Ltd. PMI Global REP</a:t>
            </a:r>
          </a:p>
        </p:txBody>
      </p:sp>
      <p:sp>
        <p:nvSpPr>
          <p:cNvPr id="645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7109F-5E4E-49F9-9EE2-31C5E797C43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333287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9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626057-06F5-464D-B6B5-E39258D44CB8}" type="slidenum">
              <a:rPr lang="en-AU" sz="1200" b="0" i="0">
                <a:latin typeface="Times"/>
              </a:rPr>
              <a:pPr/>
              <a:t>28</a:t>
            </a:fld>
            <a:endParaRPr lang="en-AU" sz="1200" b="0" i="0">
              <a:latin typeface="Time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2859D7-CE6C-4004-AAF6-84D0ABC6F74B}" type="slidenum">
              <a:rPr lang="en-AU" sz="1200" b="0" i="0">
                <a:latin typeface="Times"/>
              </a:rPr>
              <a:pPr/>
              <a:t>30</a:t>
            </a:fld>
            <a:endParaRPr lang="en-AU" sz="1200" b="0" i="0">
              <a:latin typeface="Time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F94AA6-21D3-4AB5-8C01-E3D3D8822CA3}" type="slidenum">
              <a:rPr lang="en-AU" sz="1200" b="0" i="0">
                <a:latin typeface="Times"/>
              </a:rPr>
              <a:pPr/>
              <a:t>31</a:t>
            </a:fld>
            <a:endParaRPr lang="en-AU" sz="1200" b="0" i="0">
              <a:latin typeface="Time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8CD0F-98E8-4C0E-9E35-9A28F1A2588F}" type="slidenum">
              <a:rPr lang="en-AU" sz="1200" b="0" i="0">
                <a:latin typeface="Times"/>
              </a:rPr>
              <a:pPr/>
              <a:t>32</a:t>
            </a:fld>
            <a:endParaRPr lang="en-AU" sz="1200" b="0" i="0">
              <a:latin typeface="Time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5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0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0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82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5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0278D5-E49A-4431-B5D9-E92347069131}" type="slidenum">
              <a:rPr lang="en-AU" sz="1200" b="0" i="0">
                <a:latin typeface="Times"/>
              </a:rPr>
              <a:pPr/>
              <a:t>42</a:t>
            </a:fld>
            <a:endParaRPr lang="en-AU" sz="1200" b="0" i="0">
              <a:latin typeface="Time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4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599A3C-A582-4048-917D-08734EDE1D7A}" type="slidenum">
              <a:rPr lang="en-AU" sz="1200" b="0" i="0">
                <a:latin typeface="Times"/>
              </a:rPr>
              <a:pPr/>
              <a:t>43</a:t>
            </a:fld>
            <a:endParaRPr lang="en-AU" sz="1200" b="0" i="0">
              <a:latin typeface="Time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7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Chapter 5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SCOPE 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SCOPE MANAGEMENT PLAN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Guidelines for how scope is to be managed and how scope changes are to be integrated into the project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It includes: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An assessment of the stability of the project scope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 clear description of how scope changes will be identified and classified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2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Autofit/>
          </a:bodyPr>
          <a:lstStyle/>
          <a:p>
            <a:pPr>
              <a:defRPr/>
            </a:pPr>
            <a:r>
              <a:rPr lang="en-US" sz="1400" b="1" dirty="0" smtClean="0"/>
              <a:t>Picture with three text columns</a:t>
            </a:r>
          </a:p>
          <a:p>
            <a:pPr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picture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Illustrations</a:t>
            </a:r>
            <a:r>
              <a:rPr lang="en-US" dirty="0" smtClean="0"/>
              <a:t> group, click </a:t>
            </a:r>
            <a:r>
              <a:rPr lang="en-US" b="1" dirty="0" smtClean="0"/>
              <a:t>Picture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Insert Picture</a:t>
            </a:r>
            <a:r>
              <a:rPr lang="en-US" dirty="0" smtClean="0"/>
              <a:t> dialog box, select a picture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Size and Position </a:t>
            </a:r>
            <a:r>
              <a:rPr lang="en-US" dirty="0" smtClean="0"/>
              <a:t> dialog box, on the </a:t>
            </a:r>
            <a:r>
              <a:rPr lang="en-US" b="1" dirty="0" smtClean="0"/>
              <a:t>Size</a:t>
            </a:r>
            <a:r>
              <a:rPr lang="en-US" dirty="0" smtClean="0"/>
              <a:t> tab, resize or crop the picture as needed so that under </a:t>
            </a:r>
            <a:r>
              <a:rPr lang="en-US" b="1" dirty="0" smtClean="0"/>
              <a:t>Size and rotate</a:t>
            </a:r>
            <a:r>
              <a:rPr lang="en-US" dirty="0" smtClean="0"/>
              <a:t>, the </a:t>
            </a:r>
            <a:r>
              <a:rPr lang="en-US" b="1" dirty="0" smtClean="0"/>
              <a:t>Height</a:t>
            </a:r>
            <a:r>
              <a:rPr lang="en-US" dirty="0" smtClean="0"/>
              <a:t> box is set to </a:t>
            </a:r>
            <a:r>
              <a:rPr lang="en-US" b="1" dirty="0" smtClean="0"/>
              <a:t>1.48”</a:t>
            </a:r>
            <a:r>
              <a:rPr lang="en-US" dirty="0" smtClean="0"/>
              <a:t> and the </a:t>
            </a:r>
            <a:r>
              <a:rPr lang="en-US" b="1" dirty="0" smtClean="0"/>
              <a:t>Width</a:t>
            </a:r>
            <a:r>
              <a:rPr lang="en-US" dirty="0" smtClean="0"/>
              <a:t> box is set to </a:t>
            </a:r>
            <a:r>
              <a:rPr lang="en-US" b="1" dirty="0" smtClean="0"/>
              <a:t>9.17”</a:t>
            </a:r>
            <a:r>
              <a:rPr lang="en-US" dirty="0" smtClean="0"/>
              <a:t>. Resize the picture under </a:t>
            </a:r>
            <a:r>
              <a:rPr lang="en-US" b="1" dirty="0" smtClean="0"/>
              <a:t>Size and rotate </a:t>
            </a:r>
            <a:r>
              <a:rPr lang="en-US" dirty="0" smtClean="0"/>
              <a:t>by entering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 Crop the picture under </a:t>
            </a:r>
            <a:r>
              <a:rPr lang="en-US" b="1" dirty="0" smtClean="0"/>
              <a:t>Crop from </a:t>
            </a:r>
            <a:r>
              <a:rPr lang="en-US" dirty="0" smtClean="0"/>
              <a:t>by entering values into the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b="1" dirty="0" smtClean="0"/>
              <a:t>Right</a:t>
            </a:r>
            <a:r>
              <a:rPr lang="en-US" dirty="0" smtClean="0"/>
              <a:t>, </a:t>
            </a:r>
            <a:r>
              <a:rPr lang="en-US" b="1" dirty="0" smtClean="0"/>
              <a:t>Top</a:t>
            </a:r>
            <a:r>
              <a:rPr lang="en-US" dirty="0" smtClean="0"/>
              <a:t>, and </a:t>
            </a:r>
            <a:r>
              <a:rPr lang="en-US" b="1" dirty="0" smtClean="0"/>
              <a:t>Bottom</a:t>
            </a:r>
            <a:r>
              <a:rPr lang="en-US" dirty="0" smtClean="0"/>
              <a:t>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in the right pane, in the </a:t>
            </a:r>
            <a:r>
              <a:rPr lang="en-US" b="1" dirty="0" smtClean="0"/>
              <a:t>Width box</a:t>
            </a:r>
            <a:r>
              <a:rPr lang="en-US" dirty="0" smtClean="0"/>
              <a:t>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heading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2.92”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32%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</a:t>
            </a:r>
            <a:r>
              <a:rPr lang="en-US" dirty="0" smtClean="0"/>
              <a:t> in the left pane. In the right pane, in the </a:t>
            </a:r>
            <a:r>
              <a:rPr lang="en-US" b="1" dirty="0" smtClean="0"/>
              <a:t>Width </a:t>
            </a:r>
            <a:r>
              <a:rPr lang="en-US" dirty="0" smtClean="0"/>
              <a:t>box,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rectangle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select </a:t>
            </a:r>
            <a:r>
              <a:rPr lang="en-US" b="1" dirty="0" smtClean="0"/>
              <a:t>24</a:t>
            </a:r>
            <a:r>
              <a:rPr lang="en-US" dirty="0" smtClean="0"/>
              <a:t> from the </a:t>
            </a:r>
            <a:r>
              <a:rPr lang="en-US" b="1" dirty="0" smtClean="0"/>
              <a:t>Font Size </a:t>
            </a:r>
            <a:r>
              <a:rPr lang="en-US" dirty="0" smtClean="0"/>
              <a:t>list.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</a:t>
            </a:r>
            <a:r>
              <a:rPr lang="en-US" dirty="0" smtClean="0"/>
              <a:t> to align the text left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75% </a:t>
            </a:r>
            <a:r>
              <a:rPr lang="en-US" dirty="0" smtClean="0"/>
              <a:t>(fifth row, third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Internal margin</a:t>
            </a:r>
            <a:r>
              <a:rPr lang="en-US" dirty="0" smtClean="0"/>
              <a:t>, enter </a:t>
            </a:r>
            <a:r>
              <a:rPr lang="en-US" b="1" dirty="0" smtClean="0"/>
              <a:t>1”</a:t>
            </a:r>
            <a:r>
              <a:rPr lang="en-US" dirty="0" smtClean="0"/>
              <a:t> in the </a:t>
            </a:r>
            <a:r>
              <a:rPr lang="en-US" b="1" dirty="0" smtClean="0"/>
              <a:t>Left</a:t>
            </a:r>
            <a:r>
              <a:rPr lang="en-US" dirty="0" smtClean="0"/>
              <a:t> box to increase the left margin in the rectangle to accommodate the embossed number.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Lines</a:t>
            </a:r>
            <a:r>
              <a:rPr lang="en-US" dirty="0" smtClean="0"/>
              <a:t>, click </a:t>
            </a:r>
            <a:r>
              <a:rPr lang="en-US" b="1" dirty="0" smtClean="0"/>
              <a:t>Line </a:t>
            </a:r>
            <a:r>
              <a:rPr lang="en-US" dirty="0" smtClean="0"/>
              <a:t>(first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SHIFT, and then on the slide, drag to draw a straight, vertical line.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 </a:t>
            </a:r>
            <a:r>
              <a:rPr lang="en-US" dirty="0" smtClean="0"/>
              <a:t>group, 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0.75”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do the following in the right pane: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2.25 pt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Dash type</a:t>
            </a:r>
            <a:r>
              <a:rPr lang="en-US" dirty="0" smtClean="0"/>
              <a:t>, and then click </a:t>
            </a:r>
            <a:r>
              <a:rPr lang="en-US" b="1" dirty="0" smtClean="0"/>
              <a:t>Round Dot </a:t>
            </a:r>
            <a:r>
              <a:rPr lang="en-US" dirty="0" smtClean="0"/>
              <a:t>(second option from the top).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pane. In the right pane, click the button next to Color, and then under Theme Colors click </a:t>
            </a:r>
            <a:r>
              <a:rPr lang="en-US" b="1" dirty="0" smtClean="0"/>
              <a:t>White, Background 1</a:t>
            </a:r>
            <a:r>
              <a:rPr lang="en-US" dirty="0" smtClean="0"/>
              <a:t> (first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line onto the rectangle, just left of the text box.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box, click </a:t>
            </a:r>
            <a:r>
              <a:rPr lang="en-US" b="1" dirty="0" smtClean="0"/>
              <a:t>Text Box </a:t>
            </a:r>
            <a:r>
              <a:rPr lang="en-US" dirty="0" smtClean="0"/>
              <a:t>and then on the slide, drag to draw another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</a:t>
            </a:r>
            <a:r>
              <a:rPr lang="en-US" b="1" dirty="0" smtClean="0"/>
              <a:t>1</a:t>
            </a:r>
            <a:r>
              <a:rPr lang="en-US" dirty="0" smtClean="0"/>
              <a:t>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Calisto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50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onto the rectangle, left of the dotted vertical line.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228600" lvl="1" indent="-228600">
              <a:spcAft>
                <a:spcPts val="200"/>
              </a:spcAft>
              <a:buFont typeface="+mj-lt"/>
              <a:buNone/>
              <a:defRPr/>
            </a:pPr>
            <a:r>
              <a:rPr lang="en-US" dirty="0" smtClean="0"/>
              <a:t>To reproduce the other column headings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then under </a:t>
            </a:r>
            <a:r>
              <a:rPr lang="en-US" b="1" dirty="0" smtClean="0"/>
              <a:t>Group Objects </a:t>
            </a:r>
            <a:r>
              <a:rPr lang="en-US" dirty="0" smtClean="0"/>
              <a:t>click </a:t>
            </a:r>
            <a:r>
              <a:rPr lang="en-US" b="1" dirty="0" smtClean="0"/>
              <a:t>Group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 </a:t>
            </a:r>
            <a:r>
              <a:rPr lang="en-US" dirty="0" smtClean="0"/>
              <a:t>group, click the arrow under </a:t>
            </a:r>
            <a:r>
              <a:rPr lang="en-US" b="1" dirty="0" smtClean="0"/>
              <a:t>Paste, </a:t>
            </a:r>
            <a:r>
              <a:rPr lang="en-US" dirty="0" smtClean="0"/>
              <a:t>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groups of shapes.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each group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 and drag it on the slide to form a row under the picture.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pane, press and hold CTRL and select all three groups.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dirty="0" smtClean="0"/>
              <a:t>To change the numbers in the duplicate text boxes (second and third from the left), click in each text box and edit the text.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(the “subtext” portion)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</a:t>
            </a:r>
            <a:r>
              <a:rPr lang="en-US" dirty="0" smtClean="0"/>
              <a:t> (first option from the left).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to draw the rectangle so that the top edge is just below the first column heading and the bottom edge is at the bottom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in the </a:t>
            </a:r>
            <a:r>
              <a:rPr lang="en-US" b="1" dirty="0" smtClean="0"/>
              <a:t>Shape Width </a:t>
            </a:r>
            <a:r>
              <a:rPr lang="en-US" dirty="0" smtClean="0"/>
              <a:t>box, enter </a:t>
            </a:r>
            <a:r>
              <a:rPr lang="en-US" b="1" dirty="0" smtClean="0"/>
              <a:t>2.92”</a:t>
            </a:r>
            <a:r>
              <a:rPr lang="en-US" dirty="0" smtClean="0"/>
              <a:t> so that the subtext column is the same width as the column heading above it.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25%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column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22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50% </a:t>
            </a:r>
            <a:r>
              <a:rPr lang="en-US" dirty="0" smtClean="0"/>
              <a:t>(sixth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Text layout</a:t>
            </a:r>
            <a:r>
              <a:rPr lang="en-US" dirty="0" smtClean="0"/>
              <a:t>, in the </a:t>
            </a:r>
            <a:r>
              <a:rPr lang="en-US" b="1" dirty="0" smtClean="0"/>
              <a:t>Vertical Alignment </a:t>
            </a:r>
            <a:r>
              <a:rPr lang="en-US" dirty="0" smtClean="0"/>
              <a:t>list, select </a:t>
            </a:r>
            <a:r>
              <a:rPr lang="en-US" b="1" dirty="0" smtClean="0"/>
              <a:t>Top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dirty="0" smtClean="0"/>
              <a:t>To reproduce the other columns (the “subtext” portion)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Select the first “subtext”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“subtext” rectangles.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Drag each duplicate on the slide to form a row under the “text heading” rectangles.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and select all three “subtext” rectangles.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right pane,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198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</p:spTree>
    <p:extLst>
      <p:ext uri="{BB962C8B-B14F-4D97-AF65-F5344CB8AC3E}">
        <p14:creationId xmlns:p14="http://schemas.microsoft.com/office/powerpoint/2010/main" val="336403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9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4.1.1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 PROJECT CHARTER - INPUTS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4.1.1.1 Project Statement of Work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4.1.1.2 Business Case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4.1.1.3 Agreements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Enterprise Environmental Factors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4.1.1.4 Organizational Process Assets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0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5096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944A-2A83-44B4-AD39-9DB518A18B6D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7329-D8F3-40DD-B782-DE6E1B489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86000"/>
            <a:ext cx="8820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Lecture 4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Time 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Hassan\Desktop\19fc6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20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76213" indent="-17621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Gill Sans MT Condensed" pitchFamily="34" charset="0"/>
              </a:rPr>
              <a:t>Project Schedule Network Diagrams</a:t>
            </a:r>
          </a:p>
          <a:p>
            <a:pPr marL="176213" indent="-17621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Project Document Updates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326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Gill Sans MT Condensed" pitchFamily="34" charset="0"/>
              </a:rPr>
              <a:t>Precedence Diagramming Method (PDM)</a:t>
            </a: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Gill Sans MT Condensed" pitchFamily="34" charset="0"/>
              </a:rPr>
              <a:t>Dependency Determination</a:t>
            </a:r>
          </a:p>
          <a:p>
            <a:pPr marL="187325" indent="-1873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Gill Sans MT Condensed" pitchFamily="34" charset="0"/>
              </a:rPr>
              <a:t>Leads and Lags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Inputs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24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036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Tools and Techniques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325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79019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Outputs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9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972979"/>
            <a:ext cx="922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of identifying and documenting relationships among the project activities.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Gill Sans MT Condensed" pitchFamily="34" charset="0"/>
              </a:rPr>
              <a:t>Schedule Management Plan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0202"/>
                </a:solidFill>
                <a:latin typeface="Gill Sans MT Condensed" pitchFamily="34" charset="0"/>
              </a:rPr>
              <a:t>Activity List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0202"/>
                </a:solidFill>
                <a:latin typeface="Gill Sans MT Condensed" pitchFamily="34" charset="0"/>
              </a:rPr>
              <a:t>Activity Attributes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0202"/>
                </a:solidFill>
                <a:latin typeface="Gill Sans MT Condensed" pitchFamily="34" charset="0"/>
              </a:rPr>
              <a:t>Milestone List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0202"/>
                </a:solidFill>
                <a:latin typeface="Gill Sans MT Condensed" pitchFamily="34" charset="0"/>
              </a:rPr>
              <a:t>Project Scope Statement</a:t>
            </a:r>
            <a:endParaRPr lang="en-US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  <a:latin typeface="Gill Sans MT Condensed" pitchFamily="34" charset="0"/>
              </a:rPr>
              <a:t>Enterprise Environmental Factors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0202"/>
                </a:solidFill>
                <a:latin typeface="Gill Sans MT Condensed" pitchFamily="34" charset="0"/>
              </a:rPr>
              <a:t>Organizational Process Assets</a:t>
            </a:r>
            <a:endParaRPr lang="en-US" dirty="0">
              <a:solidFill>
                <a:srgbClr val="020202"/>
              </a:solidFill>
              <a:latin typeface="Gill Sans MT Condensed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8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8" grpId="0" build="p" animBg="1"/>
      <p:bldP spid="8" grpId="0"/>
      <p:bldP spid="12" grpId="0"/>
      <p:bldP spid="16" grpId="0"/>
      <p:bldP spid="3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76" y="990600"/>
            <a:ext cx="7837372" cy="5823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9137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44624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10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4301"/>
            <a:ext cx="9144000" cy="1402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1160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2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0963"/>
            <a:ext cx="9144000" cy="1075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2139" y="908720"/>
            <a:ext cx="1957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2210962"/>
            <a:ext cx="9115400" cy="2049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255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299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Precedence Diagramming Method (PDM)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Dependency Determination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Leads and Lags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943" y="908720"/>
            <a:ext cx="5433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4267200" y="6283325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6.2.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5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13" y="24263"/>
            <a:ext cx="5281416" cy="62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16976"/>
            <a:ext cx="9067800" cy="81182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Precedence Diagramming Method (PDM)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3733800"/>
          </a:xfrm>
        </p:spPr>
        <p:txBody>
          <a:bodyPr/>
          <a:lstStyle/>
          <a:p>
            <a:r>
              <a:rPr lang="en-US" smtClean="0"/>
              <a:t>More popular than ADM method and used by project management software</a:t>
            </a:r>
          </a:p>
          <a:p>
            <a:r>
              <a:rPr lang="en-US" smtClean="0"/>
              <a:t>Activities are represented by boxes</a:t>
            </a:r>
          </a:p>
          <a:p>
            <a:r>
              <a:rPr lang="en-US" smtClean="0"/>
              <a:t>Arrows show relationships between activities</a:t>
            </a:r>
          </a:p>
          <a:p>
            <a:r>
              <a:rPr lang="en-US" smtClean="0"/>
              <a:t>Better at showing different types of dependencies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0D5305-563D-4808-81E5-A3BD95CDE6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4555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68362"/>
            <a:ext cx="8305800" cy="9604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Arrow Diagramming Method (ADM)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Also called activity-on-arrow (AOA) network diagrams</a:t>
            </a:r>
          </a:p>
          <a:p>
            <a:r>
              <a:rPr lang="en-US" smtClean="0"/>
              <a:t>Activities are represented by arrows</a:t>
            </a:r>
          </a:p>
          <a:p>
            <a:r>
              <a:rPr lang="en-US" smtClean="0"/>
              <a:t>Nodes or circles are the starting and ending points of activities</a:t>
            </a:r>
          </a:p>
          <a:p>
            <a:r>
              <a:rPr lang="en-US" smtClean="0"/>
              <a:t>Can only show finish-to-start dependencies</a:t>
            </a:r>
          </a:p>
          <a:p>
            <a:r>
              <a:rPr lang="en-US" smtClean="0"/>
              <a:t>Can omit activities that have no dependencies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9949D-DF47-48D3-9DD4-BAD7423D4B3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97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3163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7888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 Comparison of AON and AOA Network Conventions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1825" y="1811338"/>
            <a:ext cx="8016875" cy="869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4000" tIns="118800" rIns="234000" bIns="118800">
            <a:spAutoFit/>
          </a:bodyPr>
          <a:lstStyle>
            <a:lvl1pPr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ctr"/>
                <a:tab pos="3314700" algn="ctr"/>
                <a:tab pos="6096000" algn="ctr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AU">
                <a:solidFill>
                  <a:schemeClr val="bg1"/>
                </a:solidFill>
              </a:rPr>
              <a:t>	Activity on	Activity	Activity on</a:t>
            </a:r>
          </a:p>
          <a:p>
            <a:pPr>
              <a:lnSpc>
                <a:spcPct val="85000"/>
              </a:lnSpc>
            </a:pPr>
            <a:r>
              <a:rPr lang="en-AU">
                <a:solidFill>
                  <a:schemeClr val="bg1"/>
                </a:solidFill>
              </a:rPr>
              <a:t>	Node (AON)	Meaning	Arrow (AOA)</a:t>
            </a:r>
          </a:p>
        </p:txBody>
      </p:sp>
      <p:grpSp>
        <p:nvGrpSpPr>
          <p:cNvPr id="150628" name="Group 100"/>
          <p:cNvGrpSpPr>
            <a:grpSpLocks/>
          </p:cNvGrpSpPr>
          <p:nvPr/>
        </p:nvGrpSpPr>
        <p:grpSpPr bwMode="auto">
          <a:xfrm>
            <a:off x="1081332" y="3048000"/>
            <a:ext cx="7551738" cy="2679700"/>
            <a:chOff x="603" y="1886"/>
            <a:chExt cx="4757" cy="1688"/>
          </a:xfrm>
        </p:grpSpPr>
        <p:sp>
          <p:nvSpPr>
            <p:cNvPr id="21510" name="Text Box 70"/>
            <p:cNvSpPr txBox="1">
              <a:spLocks noChangeArrowheads="1"/>
            </p:cNvSpPr>
            <p:nvPr/>
          </p:nvSpPr>
          <p:spPr bwMode="auto">
            <a:xfrm>
              <a:off x="1999" y="1886"/>
              <a:ext cx="1427" cy="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2000"/>
                <a:t>B and C cannot begin until A is completed. D cannot begin until both B and C are completed. A dummy activity is again introduced in AOA.</a:t>
              </a:r>
            </a:p>
          </p:txBody>
        </p:sp>
        <p:grpSp>
          <p:nvGrpSpPr>
            <p:cNvPr id="21512" name="Group 91"/>
            <p:cNvGrpSpPr>
              <a:grpSpLocks/>
            </p:cNvGrpSpPr>
            <p:nvPr/>
          </p:nvGrpSpPr>
          <p:grpSpPr bwMode="auto">
            <a:xfrm>
              <a:off x="603" y="2317"/>
              <a:ext cx="1229" cy="826"/>
              <a:chOff x="555" y="2035"/>
              <a:chExt cx="1229" cy="826"/>
            </a:xfrm>
          </p:grpSpPr>
          <p:sp>
            <p:nvSpPr>
              <p:cNvPr id="21530" name="Line 89"/>
              <p:cNvSpPr>
                <a:spLocks noChangeShapeType="1"/>
              </p:cNvSpPr>
              <p:nvPr/>
            </p:nvSpPr>
            <p:spPr bwMode="auto">
              <a:xfrm>
                <a:off x="744" y="2264"/>
                <a:ext cx="320" cy="3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31" name="Line 90"/>
              <p:cNvSpPr>
                <a:spLocks noChangeShapeType="1"/>
              </p:cNvSpPr>
              <p:nvPr/>
            </p:nvSpPr>
            <p:spPr bwMode="auto">
              <a:xfrm rot="-5400000">
                <a:off x="1198" y="2314"/>
                <a:ext cx="38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32" name="Line 87"/>
              <p:cNvSpPr>
                <a:spLocks noChangeShapeType="1"/>
              </p:cNvSpPr>
              <p:nvPr/>
            </p:nvSpPr>
            <p:spPr bwMode="auto">
              <a:xfrm>
                <a:off x="733" y="2179"/>
                <a:ext cx="2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33" name="Line 88"/>
              <p:cNvSpPr>
                <a:spLocks noChangeShapeType="1"/>
              </p:cNvSpPr>
              <p:nvPr/>
            </p:nvSpPr>
            <p:spPr bwMode="auto">
              <a:xfrm>
                <a:off x="1203" y="2179"/>
                <a:ext cx="2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21534" name="Group 82"/>
              <p:cNvGrpSpPr>
                <a:grpSpLocks/>
              </p:cNvGrpSpPr>
              <p:nvPr/>
            </p:nvGrpSpPr>
            <p:grpSpPr bwMode="auto">
              <a:xfrm>
                <a:off x="555" y="2035"/>
                <a:ext cx="280" cy="288"/>
                <a:chOff x="771" y="2333"/>
                <a:chExt cx="280" cy="288"/>
              </a:xfrm>
            </p:grpSpPr>
            <p:sp>
              <p:nvSpPr>
                <p:cNvPr id="21544" name="Oval 58"/>
                <p:cNvSpPr>
                  <a:spLocks noChangeArrowheads="1"/>
                </p:cNvSpPr>
                <p:nvPr/>
              </p:nvSpPr>
              <p:spPr bwMode="auto">
                <a:xfrm>
                  <a:off x="771" y="2356"/>
                  <a:ext cx="280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78" y="2333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AU"/>
                    <a:t>A</a:t>
                  </a:r>
                </a:p>
              </p:txBody>
            </p:sp>
          </p:grpSp>
          <p:grpSp>
            <p:nvGrpSpPr>
              <p:cNvPr id="21535" name="Group 83"/>
              <p:cNvGrpSpPr>
                <a:grpSpLocks/>
              </p:cNvGrpSpPr>
              <p:nvPr/>
            </p:nvGrpSpPr>
            <p:grpSpPr bwMode="auto">
              <a:xfrm>
                <a:off x="1030" y="2573"/>
                <a:ext cx="280" cy="288"/>
                <a:chOff x="1264" y="2645"/>
                <a:chExt cx="280" cy="288"/>
              </a:xfrm>
            </p:grpSpPr>
            <p:sp>
              <p:nvSpPr>
                <p:cNvPr id="21542" name="Oval 59"/>
                <p:cNvSpPr>
                  <a:spLocks noChangeArrowheads="1"/>
                </p:cNvSpPr>
                <p:nvPr/>
              </p:nvSpPr>
              <p:spPr bwMode="auto">
                <a:xfrm>
                  <a:off x="1264" y="2660"/>
                  <a:ext cx="280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266" y="2645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AU"/>
                    <a:t>C</a:t>
                  </a:r>
                </a:p>
              </p:txBody>
            </p:sp>
          </p:grpSp>
          <p:grpSp>
            <p:nvGrpSpPr>
              <p:cNvPr id="21536" name="Group 84"/>
              <p:cNvGrpSpPr>
                <a:grpSpLocks/>
              </p:cNvGrpSpPr>
              <p:nvPr/>
            </p:nvGrpSpPr>
            <p:grpSpPr bwMode="auto">
              <a:xfrm>
                <a:off x="1504" y="2035"/>
                <a:ext cx="280" cy="288"/>
                <a:chOff x="1328" y="2997"/>
                <a:chExt cx="280" cy="288"/>
              </a:xfrm>
            </p:grpSpPr>
            <p:sp>
              <p:nvSpPr>
                <p:cNvPr id="21540" name="Oval 79"/>
                <p:cNvSpPr>
                  <a:spLocks noChangeArrowheads="1"/>
                </p:cNvSpPr>
                <p:nvPr/>
              </p:nvSpPr>
              <p:spPr bwMode="auto">
                <a:xfrm>
                  <a:off x="1328" y="3012"/>
                  <a:ext cx="280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1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338" y="2997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AU"/>
                    <a:t>D</a:t>
                  </a:r>
                </a:p>
              </p:txBody>
            </p:sp>
          </p:grpSp>
          <p:grpSp>
            <p:nvGrpSpPr>
              <p:cNvPr id="21537" name="Group 81"/>
              <p:cNvGrpSpPr>
                <a:grpSpLocks/>
              </p:cNvGrpSpPr>
              <p:nvPr/>
            </p:nvGrpSpPr>
            <p:grpSpPr bwMode="auto">
              <a:xfrm>
                <a:off x="1030" y="2035"/>
                <a:ext cx="280" cy="288"/>
                <a:chOff x="1264" y="2037"/>
                <a:chExt cx="280" cy="288"/>
              </a:xfrm>
            </p:grpSpPr>
            <p:sp>
              <p:nvSpPr>
                <p:cNvPr id="21538" name="Oval 57"/>
                <p:cNvSpPr>
                  <a:spLocks noChangeArrowheads="1"/>
                </p:cNvSpPr>
                <p:nvPr/>
              </p:nvSpPr>
              <p:spPr bwMode="auto">
                <a:xfrm>
                  <a:off x="1264" y="2052"/>
                  <a:ext cx="280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274" y="2037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AU"/>
                    <a:t>B</a:t>
                  </a:r>
                </a:p>
              </p:txBody>
            </p:sp>
          </p:grpSp>
        </p:grpSp>
        <p:grpSp>
          <p:nvGrpSpPr>
            <p:cNvPr id="21513" name="Group 97"/>
            <p:cNvGrpSpPr>
              <a:grpSpLocks/>
            </p:cNvGrpSpPr>
            <p:nvPr/>
          </p:nvGrpSpPr>
          <p:grpSpPr bwMode="auto">
            <a:xfrm>
              <a:off x="3630" y="2268"/>
              <a:ext cx="1730" cy="923"/>
              <a:chOff x="3646" y="1981"/>
              <a:chExt cx="1730" cy="923"/>
            </a:xfrm>
          </p:grpSpPr>
          <p:sp>
            <p:nvSpPr>
              <p:cNvPr id="21514" name="Text Box 75"/>
              <p:cNvSpPr txBox="1">
                <a:spLocks noChangeArrowheads="1"/>
              </p:cNvSpPr>
              <p:nvPr/>
            </p:nvSpPr>
            <p:spPr bwMode="auto">
              <a:xfrm>
                <a:off x="3958" y="198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A</a:t>
                </a:r>
              </a:p>
            </p:txBody>
          </p:sp>
          <p:sp>
            <p:nvSpPr>
              <p:cNvPr id="21515" name="Text Box 76"/>
              <p:cNvSpPr txBox="1">
                <a:spLocks noChangeArrowheads="1"/>
              </p:cNvSpPr>
              <p:nvPr/>
            </p:nvSpPr>
            <p:spPr bwMode="auto">
              <a:xfrm>
                <a:off x="4422" y="198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B</a:t>
                </a:r>
              </a:p>
            </p:txBody>
          </p:sp>
          <p:sp>
            <p:nvSpPr>
              <p:cNvPr id="21516" name="Text Box 77"/>
              <p:cNvSpPr txBox="1">
                <a:spLocks noChangeArrowheads="1"/>
              </p:cNvSpPr>
              <p:nvPr/>
            </p:nvSpPr>
            <p:spPr bwMode="auto">
              <a:xfrm>
                <a:off x="4670" y="245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C</a:t>
                </a:r>
              </a:p>
            </p:txBody>
          </p:sp>
          <p:grpSp>
            <p:nvGrpSpPr>
              <p:cNvPr id="21517" name="Group 95"/>
              <p:cNvGrpSpPr>
                <a:grpSpLocks/>
              </p:cNvGrpSpPr>
              <p:nvPr/>
            </p:nvGrpSpPr>
            <p:grpSpPr bwMode="auto">
              <a:xfrm>
                <a:off x="3728" y="2168"/>
                <a:ext cx="1648" cy="736"/>
                <a:chOff x="3708" y="1892"/>
                <a:chExt cx="1648" cy="736"/>
              </a:xfrm>
            </p:grpSpPr>
            <p:sp>
              <p:nvSpPr>
                <p:cNvPr id="21520" name="Line 92"/>
                <p:cNvSpPr>
                  <a:spLocks noChangeShapeType="1"/>
                </p:cNvSpPr>
                <p:nvPr/>
              </p:nvSpPr>
              <p:spPr bwMode="auto">
                <a:xfrm>
                  <a:off x="4792" y="2024"/>
                  <a:ext cx="2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1521" name="Line 93"/>
                <p:cNvSpPr>
                  <a:spLocks noChangeShapeType="1"/>
                </p:cNvSpPr>
                <p:nvPr/>
              </p:nvSpPr>
              <p:spPr bwMode="auto">
                <a:xfrm>
                  <a:off x="4332" y="2024"/>
                  <a:ext cx="2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1522" name="Line 61"/>
                <p:cNvSpPr>
                  <a:spLocks noChangeShapeType="1"/>
                </p:cNvSpPr>
                <p:nvPr/>
              </p:nvSpPr>
              <p:spPr bwMode="auto">
                <a:xfrm>
                  <a:off x="3872" y="2024"/>
                  <a:ext cx="2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152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580" y="2144"/>
                  <a:ext cx="128" cy="28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1524" name="Line 63"/>
                <p:cNvSpPr>
                  <a:spLocks noChangeShapeType="1"/>
                </p:cNvSpPr>
                <p:nvPr/>
              </p:nvSpPr>
              <p:spPr bwMode="auto">
                <a:xfrm>
                  <a:off x="4336" y="2128"/>
                  <a:ext cx="136" cy="2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1525" name="Oval 65"/>
                <p:cNvSpPr>
                  <a:spLocks noChangeArrowheads="1"/>
                </p:cNvSpPr>
                <p:nvPr/>
              </p:nvSpPr>
              <p:spPr bwMode="auto">
                <a:xfrm>
                  <a:off x="3708" y="1892"/>
                  <a:ext cx="264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6" name="Oval 66"/>
                <p:cNvSpPr>
                  <a:spLocks noChangeArrowheads="1"/>
                </p:cNvSpPr>
                <p:nvPr/>
              </p:nvSpPr>
              <p:spPr bwMode="auto">
                <a:xfrm>
                  <a:off x="4169" y="1892"/>
                  <a:ext cx="264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7" name="Oval 68"/>
                <p:cNvSpPr>
                  <a:spLocks noChangeArrowheads="1"/>
                </p:cNvSpPr>
                <p:nvPr/>
              </p:nvSpPr>
              <p:spPr bwMode="auto">
                <a:xfrm>
                  <a:off x="4630" y="1892"/>
                  <a:ext cx="264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8" name="Oval 69"/>
                <p:cNvSpPr>
                  <a:spLocks noChangeArrowheads="1"/>
                </p:cNvSpPr>
                <p:nvPr/>
              </p:nvSpPr>
              <p:spPr bwMode="auto">
                <a:xfrm>
                  <a:off x="4408" y="2364"/>
                  <a:ext cx="264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9" name="Oval 85"/>
                <p:cNvSpPr>
                  <a:spLocks noChangeArrowheads="1"/>
                </p:cNvSpPr>
                <p:nvPr/>
              </p:nvSpPr>
              <p:spPr bwMode="auto">
                <a:xfrm>
                  <a:off x="5092" y="1892"/>
                  <a:ext cx="264" cy="26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18" name="Text Box 86"/>
              <p:cNvSpPr txBox="1">
                <a:spLocks noChangeArrowheads="1"/>
              </p:cNvSpPr>
              <p:nvPr/>
            </p:nvSpPr>
            <p:spPr bwMode="auto">
              <a:xfrm>
                <a:off x="4890" y="198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D</a:t>
                </a:r>
              </a:p>
            </p:txBody>
          </p:sp>
          <p:sp>
            <p:nvSpPr>
              <p:cNvPr id="21519" name="Text Box 96"/>
              <p:cNvSpPr txBox="1">
                <a:spLocks noChangeArrowheads="1"/>
              </p:cNvSpPr>
              <p:nvPr/>
            </p:nvSpPr>
            <p:spPr bwMode="auto">
              <a:xfrm>
                <a:off x="3646" y="2439"/>
                <a:ext cx="80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AU" sz="2000"/>
                  <a:t>Dummy activity</a:t>
                </a: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66694600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951111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RELATIOSHIPS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630684"/>
          </a:xfrm>
          <a:prstGeom prst="rect">
            <a:avLst/>
          </a:prstGeom>
        </p:spPr>
      </p:pic>
      <p:sp>
        <p:nvSpPr>
          <p:cNvPr id="5" name="Title 6"/>
          <p:cNvSpPr txBox="1">
            <a:spLocks noGrp="1"/>
          </p:cNvSpPr>
          <p:nvPr>
            <p:ph type="title"/>
          </p:nvPr>
        </p:nvSpPr>
        <p:spPr>
          <a:xfrm>
            <a:off x="611560" y="-27384"/>
            <a:ext cx="80752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0284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600200"/>
            <a:ext cx="6629400" cy="1719263"/>
            <a:chOff x="624" y="1008"/>
            <a:chExt cx="4176" cy="1083"/>
          </a:xfrm>
        </p:grpSpPr>
        <p:sp>
          <p:nvSpPr>
            <p:cNvPr id="294925" name="Rectangle 4"/>
            <p:cNvSpPr>
              <a:spLocks noChangeArrowheads="1"/>
            </p:cNvSpPr>
            <p:nvPr/>
          </p:nvSpPr>
          <p:spPr bwMode="auto">
            <a:xfrm>
              <a:off x="624" y="1008"/>
              <a:ext cx="417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2800" b="0" dirty="0">
                  <a:solidFill>
                    <a:srgbClr val="011213"/>
                  </a:solidFill>
                </a:rPr>
                <a:t>Finish-to-Start – Activity A must finish before Activity B can start</a:t>
              </a:r>
            </a:p>
          </p:txBody>
        </p:sp>
        <p:sp>
          <p:nvSpPr>
            <p:cNvPr id="294926" name="Rectangle 5"/>
            <p:cNvSpPr>
              <a:spLocks noChangeArrowheads="1"/>
            </p:cNvSpPr>
            <p:nvPr/>
          </p:nvSpPr>
          <p:spPr bwMode="auto">
            <a:xfrm>
              <a:off x="1364" y="1591"/>
              <a:ext cx="884" cy="50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294927" name="Rectangle 6"/>
            <p:cNvSpPr>
              <a:spLocks noChangeArrowheads="1"/>
            </p:cNvSpPr>
            <p:nvPr/>
          </p:nvSpPr>
          <p:spPr bwMode="auto">
            <a:xfrm>
              <a:off x="3416" y="1591"/>
              <a:ext cx="884" cy="50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294928" name="Line 7"/>
            <p:cNvSpPr>
              <a:spLocks noChangeShapeType="1"/>
            </p:cNvSpPr>
            <p:nvPr/>
          </p:nvSpPr>
          <p:spPr bwMode="auto">
            <a:xfrm>
              <a:off x="2256" y="2063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29" name="Rectangle 8"/>
            <p:cNvSpPr>
              <a:spLocks noChangeArrowheads="1"/>
            </p:cNvSpPr>
            <p:nvPr/>
          </p:nvSpPr>
          <p:spPr bwMode="auto">
            <a:xfrm>
              <a:off x="1657" y="1660"/>
              <a:ext cx="301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4930" name="Rectangle 9"/>
            <p:cNvSpPr>
              <a:spLocks noChangeArrowheads="1"/>
            </p:cNvSpPr>
            <p:nvPr/>
          </p:nvSpPr>
          <p:spPr bwMode="auto">
            <a:xfrm>
              <a:off x="3715" y="1660"/>
              <a:ext cx="287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92200" y="3898900"/>
            <a:ext cx="6284913" cy="2332038"/>
            <a:chOff x="649" y="2507"/>
            <a:chExt cx="3959" cy="1469"/>
          </a:xfrm>
        </p:grpSpPr>
        <p:sp>
          <p:nvSpPr>
            <p:cNvPr id="294917" name="Rectangle 11"/>
            <p:cNvSpPr>
              <a:spLocks noChangeArrowheads="1"/>
            </p:cNvSpPr>
            <p:nvPr/>
          </p:nvSpPr>
          <p:spPr bwMode="auto">
            <a:xfrm>
              <a:off x="649" y="2507"/>
              <a:ext cx="395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2800" b="0" dirty="0">
                  <a:solidFill>
                    <a:srgbClr val="011213"/>
                  </a:solidFill>
                </a:rPr>
                <a:t>Start-to-Start – Activity A must start before Activity B can start</a:t>
              </a:r>
            </a:p>
          </p:txBody>
        </p:sp>
        <p:sp>
          <p:nvSpPr>
            <p:cNvPr id="294918" name="Rectangle 12"/>
            <p:cNvSpPr>
              <a:spLocks noChangeArrowheads="1"/>
            </p:cNvSpPr>
            <p:nvPr/>
          </p:nvSpPr>
          <p:spPr bwMode="auto">
            <a:xfrm>
              <a:off x="2304" y="3120"/>
              <a:ext cx="884" cy="50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294919" name="Rectangle 13"/>
            <p:cNvSpPr>
              <a:spLocks noChangeArrowheads="1"/>
            </p:cNvSpPr>
            <p:nvPr/>
          </p:nvSpPr>
          <p:spPr bwMode="auto">
            <a:xfrm>
              <a:off x="2596" y="3188"/>
              <a:ext cx="301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4920" name="Rectangle 14"/>
            <p:cNvSpPr>
              <a:spLocks noChangeArrowheads="1"/>
            </p:cNvSpPr>
            <p:nvPr/>
          </p:nvSpPr>
          <p:spPr bwMode="auto">
            <a:xfrm>
              <a:off x="3576" y="3144"/>
              <a:ext cx="884" cy="50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294921" name="Rectangle 15"/>
            <p:cNvSpPr>
              <a:spLocks noChangeArrowheads="1"/>
            </p:cNvSpPr>
            <p:nvPr/>
          </p:nvSpPr>
          <p:spPr bwMode="auto">
            <a:xfrm>
              <a:off x="3863" y="3212"/>
              <a:ext cx="287" cy="3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4922" name="Line 16"/>
            <p:cNvSpPr>
              <a:spLocks noChangeShapeType="1"/>
            </p:cNvSpPr>
            <p:nvPr/>
          </p:nvSpPr>
          <p:spPr bwMode="auto">
            <a:xfrm>
              <a:off x="2308" y="3628"/>
              <a:ext cx="0" cy="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23" name="Line 17"/>
            <p:cNvSpPr>
              <a:spLocks noChangeShapeType="1"/>
            </p:cNvSpPr>
            <p:nvPr/>
          </p:nvSpPr>
          <p:spPr bwMode="auto">
            <a:xfrm>
              <a:off x="2308" y="3976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24" name="Line 18"/>
            <p:cNvSpPr>
              <a:spLocks noChangeShapeType="1"/>
            </p:cNvSpPr>
            <p:nvPr/>
          </p:nvSpPr>
          <p:spPr bwMode="auto">
            <a:xfrm>
              <a:off x="3604" y="3640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63688" y="188640"/>
            <a:ext cx="58563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relationships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36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52513" y="1576388"/>
            <a:ext cx="6796087" cy="2263775"/>
            <a:chOff x="663" y="993"/>
            <a:chExt cx="4281" cy="1426"/>
          </a:xfrm>
        </p:grpSpPr>
        <p:sp>
          <p:nvSpPr>
            <p:cNvPr id="295949" name="Rectangle 4"/>
            <p:cNvSpPr>
              <a:spLocks noChangeArrowheads="1"/>
            </p:cNvSpPr>
            <p:nvPr/>
          </p:nvSpPr>
          <p:spPr bwMode="auto">
            <a:xfrm>
              <a:off x="663" y="993"/>
              <a:ext cx="428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2800" b="0" dirty="0">
                  <a:solidFill>
                    <a:srgbClr val="011213"/>
                  </a:solidFill>
                </a:rPr>
                <a:t>Finish-to-Finish – Activity A must finish before Activity B can finish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0" y="1584"/>
              <a:ext cx="2832" cy="835"/>
              <a:chOff x="960" y="1584"/>
              <a:chExt cx="2832" cy="835"/>
            </a:xfrm>
          </p:grpSpPr>
          <p:sp>
            <p:nvSpPr>
              <p:cNvPr id="295951" name="Rectangle 6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881" cy="500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r-PK"/>
              </a:p>
            </p:txBody>
          </p:sp>
          <p:sp>
            <p:nvSpPr>
              <p:cNvPr id="295952" name="Rectangle 7"/>
              <p:cNvSpPr>
                <a:spLocks noChangeArrowheads="1"/>
              </p:cNvSpPr>
              <p:nvPr/>
            </p:nvSpPr>
            <p:spPr bwMode="auto">
              <a:xfrm>
                <a:off x="1251" y="165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3200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95953" name="Rectangle 8"/>
              <p:cNvSpPr>
                <a:spLocks noChangeArrowheads="1"/>
              </p:cNvSpPr>
              <p:nvPr/>
            </p:nvSpPr>
            <p:spPr bwMode="auto">
              <a:xfrm>
                <a:off x="2911" y="1603"/>
                <a:ext cx="881" cy="500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r-PK"/>
              </a:p>
            </p:txBody>
          </p:sp>
          <p:sp>
            <p:nvSpPr>
              <p:cNvPr id="295954" name="Rectangle 9"/>
              <p:cNvSpPr>
                <a:spLocks noChangeArrowheads="1"/>
              </p:cNvSpPr>
              <p:nvPr/>
            </p:nvSpPr>
            <p:spPr bwMode="auto">
              <a:xfrm>
                <a:off x="3231" y="1628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3200">
                    <a:solidFill>
                      <a:srgbClr val="FFFF00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95955" name="Line 10"/>
              <p:cNvSpPr>
                <a:spLocks noChangeShapeType="1"/>
              </p:cNvSpPr>
              <p:nvPr/>
            </p:nvSpPr>
            <p:spPr bwMode="auto">
              <a:xfrm>
                <a:off x="1859" y="2083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56" name="Line 11"/>
              <p:cNvSpPr>
                <a:spLocks noChangeShapeType="1"/>
              </p:cNvSpPr>
              <p:nvPr/>
            </p:nvSpPr>
            <p:spPr bwMode="auto">
              <a:xfrm>
                <a:off x="1859" y="2419"/>
                <a:ext cx="19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957" name="Line 12"/>
              <p:cNvSpPr>
                <a:spLocks noChangeShapeType="1"/>
              </p:cNvSpPr>
              <p:nvPr/>
            </p:nvSpPr>
            <p:spPr bwMode="auto">
              <a:xfrm>
                <a:off x="3772" y="2035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11238" y="3811588"/>
            <a:ext cx="6456362" cy="2519362"/>
            <a:chOff x="637" y="2401"/>
            <a:chExt cx="4067" cy="1587"/>
          </a:xfrm>
        </p:grpSpPr>
        <p:sp>
          <p:nvSpPr>
            <p:cNvPr id="295941" name="Rectangle 14"/>
            <p:cNvSpPr>
              <a:spLocks noChangeArrowheads="1"/>
            </p:cNvSpPr>
            <p:nvPr/>
          </p:nvSpPr>
          <p:spPr bwMode="auto">
            <a:xfrm>
              <a:off x="637" y="2401"/>
              <a:ext cx="406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en-US" sz="2800" b="0" dirty="0">
                  <a:solidFill>
                    <a:srgbClr val="011213"/>
                  </a:solidFill>
                </a:rPr>
                <a:t>Start-to-Finish – Activity A must start before Activity B can finish</a:t>
              </a:r>
            </a:p>
          </p:txBody>
        </p:sp>
        <p:sp>
          <p:nvSpPr>
            <p:cNvPr id="295942" name="Rectangle 15"/>
            <p:cNvSpPr>
              <a:spLocks noChangeArrowheads="1"/>
            </p:cNvSpPr>
            <p:nvPr/>
          </p:nvSpPr>
          <p:spPr bwMode="auto">
            <a:xfrm>
              <a:off x="960" y="3276"/>
              <a:ext cx="884" cy="50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295943" name="Rectangle 16"/>
            <p:cNvSpPr>
              <a:spLocks noChangeArrowheads="1"/>
            </p:cNvSpPr>
            <p:nvPr/>
          </p:nvSpPr>
          <p:spPr bwMode="auto">
            <a:xfrm>
              <a:off x="2976" y="3264"/>
              <a:ext cx="884" cy="50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r-PK"/>
            </a:p>
          </p:txBody>
        </p:sp>
        <p:sp>
          <p:nvSpPr>
            <p:cNvPr id="295944" name="Rectangle 17"/>
            <p:cNvSpPr>
              <a:spLocks noChangeArrowheads="1"/>
            </p:cNvSpPr>
            <p:nvPr/>
          </p:nvSpPr>
          <p:spPr bwMode="auto">
            <a:xfrm>
              <a:off x="1180" y="3316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5945" name="Rectangle 18"/>
            <p:cNvSpPr>
              <a:spLocks noChangeArrowheads="1"/>
            </p:cNvSpPr>
            <p:nvPr/>
          </p:nvSpPr>
          <p:spPr bwMode="auto">
            <a:xfrm>
              <a:off x="3275" y="3333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3200">
                  <a:solidFill>
                    <a:srgbClr val="FFFF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5946" name="Line 19"/>
            <p:cNvSpPr>
              <a:spLocks noChangeShapeType="1"/>
            </p:cNvSpPr>
            <p:nvPr/>
          </p:nvSpPr>
          <p:spPr bwMode="auto">
            <a:xfrm>
              <a:off x="988" y="379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7" name="Line 20"/>
            <p:cNvSpPr>
              <a:spLocks noChangeShapeType="1"/>
            </p:cNvSpPr>
            <p:nvPr/>
          </p:nvSpPr>
          <p:spPr bwMode="auto">
            <a:xfrm>
              <a:off x="988" y="3988"/>
              <a:ext cx="2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8" name="Line 21"/>
            <p:cNvSpPr>
              <a:spLocks noChangeShapeType="1"/>
            </p:cNvSpPr>
            <p:nvPr/>
          </p:nvSpPr>
          <p:spPr bwMode="auto">
            <a:xfrm>
              <a:off x="3868" y="37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63688" y="838453"/>
            <a:ext cx="58563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relationships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59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" y="1345295"/>
            <a:ext cx="9130753" cy="5512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0"/>
            <a:ext cx="602128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Precedence Diagramming Method (PDM)</a:t>
            </a:r>
          </a:p>
        </p:txBody>
      </p:sp>
    </p:spTree>
    <p:extLst>
      <p:ext uri="{BB962C8B-B14F-4D97-AF65-F5344CB8AC3E}">
        <p14:creationId xmlns:p14="http://schemas.microsoft.com/office/powerpoint/2010/main" val="28259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20675"/>
            <a:ext cx="7912100" cy="863600"/>
          </a:xfrm>
          <a:solidFill>
            <a:srgbClr val="2FFF74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AON Example </a:t>
            </a:r>
            <a:endParaRPr lang="en-US" sz="40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2992" name="Group 48"/>
          <p:cNvGraphicFramePr>
            <a:graphicFrameLocks noGrp="1"/>
          </p:cNvGraphicFramePr>
          <p:nvPr>
            <p:ph type="tbl" idx="1"/>
          </p:nvPr>
        </p:nvGraphicFramePr>
        <p:xfrm>
          <a:off x="685800" y="2098675"/>
          <a:ext cx="7772400" cy="4090986"/>
        </p:xfrm>
        <a:graphic>
          <a:graphicData uri="http://schemas.openxmlformats.org/drawingml/2006/table">
            <a:tbl>
              <a:tblPr/>
              <a:tblGrid>
                <a:gridCol w="1262063"/>
                <a:gridCol w="4402137"/>
                <a:gridCol w="2108200"/>
              </a:tblGrid>
              <a:tr h="649436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Activity</a:t>
                      </a:r>
                    </a:p>
                  </a:txBody>
                  <a:tcPr marL="100800" marR="100800" marT="50398" marB="5039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Description</a:t>
                      </a:r>
                    </a:p>
                  </a:txBody>
                  <a:tcPr marL="100800" marR="100800" marT="50398" marB="5039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Immediate Predecessors</a:t>
                      </a:r>
                    </a:p>
                  </a:txBody>
                  <a:tcPr marL="100800" marR="100800" marT="50398" marB="5039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Build internal components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—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31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Modify roof and floor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—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Construct collection stack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Pour concrete and install frame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A, B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Build high-temperature burner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31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Install pollution control system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Install air pollution device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D, E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93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Inspect and test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F, G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94" name="Text Box 50"/>
          <p:cNvSpPr txBox="1">
            <a:spLocks noChangeArrowheads="1"/>
          </p:cNvSpPr>
          <p:nvPr/>
        </p:nvSpPr>
        <p:spPr bwMode="auto">
          <a:xfrm>
            <a:off x="7134225" y="6308725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i="0">
                <a:effectLst>
                  <a:outerShdw blurRad="38100" dist="38100" dir="2700000" algn="tl">
                    <a:srgbClr val="C0C0C0"/>
                  </a:outerShdw>
                </a:effectLst>
              </a:rPr>
              <a:t>Table 3.1</a:t>
            </a:r>
          </a:p>
        </p:txBody>
      </p:sp>
    </p:spTree>
    <p:extLst>
      <p:ext uri="{BB962C8B-B14F-4D97-AF65-F5344CB8AC3E}">
        <p14:creationId xmlns:p14="http://schemas.microsoft.com/office/powerpoint/2010/main" val="25241711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0B6C-6763-4AB8-AD10-FD2C798DBB3B}" type="slidenum">
              <a:rPr lang="en-US"/>
              <a:pPr/>
              <a:t>29</a:t>
            </a:fld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Activities are represented by boxes.</a:t>
            </a:r>
          </a:p>
          <a:p>
            <a:pPr>
              <a:spcBef>
                <a:spcPct val="100000"/>
              </a:spcBef>
            </a:pPr>
            <a:r>
              <a:rPr lang="en-US" dirty="0"/>
              <a:t>Arrows show relationships between activities.</a:t>
            </a:r>
          </a:p>
          <a:p>
            <a:pPr>
              <a:spcBef>
                <a:spcPct val="100000"/>
              </a:spcBef>
            </a:pPr>
            <a:r>
              <a:rPr lang="en-US" smtClean="0"/>
              <a:t>Better </a:t>
            </a:r>
            <a:r>
              <a:rPr lang="en-US" dirty="0"/>
              <a:t>at showing different types of dependencies.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Precedence Diagramming Method (PDM)</a:t>
            </a:r>
          </a:p>
        </p:txBody>
      </p:sp>
    </p:spTree>
    <p:extLst>
      <p:ext uri="{BB962C8B-B14F-4D97-AF65-F5344CB8AC3E}">
        <p14:creationId xmlns:p14="http://schemas.microsoft.com/office/powerpoint/2010/main" val="1648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052736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C00000"/>
                </a:solidFill>
              </a:rPr>
              <a:t>Plan Schedule Management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– The process of establishing the policies, procedures, and documentation for planning, developing, managing, executing, and controlling the project schedule.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C00000"/>
                </a:solidFill>
              </a:rPr>
              <a:t>Define Activities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– The process of identifying and documenting the specific actions to be performed to produce the project deliverables.</a:t>
            </a:r>
          </a:p>
          <a:p>
            <a:pPr marL="514350" indent="-514350"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700" b="1" dirty="0" smtClean="0">
                <a:solidFill>
                  <a:srgbClr val="C00000"/>
                </a:solidFill>
              </a:rPr>
              <a:t>Sequence Activities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The process of identifying and documenting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relationships among the project activities.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-27384"/>
            <a:ext cx="72728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PROJECT TIME MANAGEMENT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249288"/>
            <a:ext cx="7264400" cy="66754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AON Network</a:t>
            </a:r>
            <a:endParaRPr lang="en-US" sz="32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029" name="Group 61"/>
          <p:cNvGrpSpPr>
            <a:grpSpLocks/>
          </p:cNvGrpSpPr>
          <p:nvPr/>
        </p:nvGrpSpPr>
        <p:grpSpPr bwMode="auto">
          <a:xfrm>
            <a:off x="647700" y="2692400"/>
            <a:ext cx="1778000" cy="2794000"/>
            <a:chOff x="408" y="1792"/>
            <a:chExt cx="1120" cy="1760"/>
          </a:xfrm>
        </p:grpSpPr>
        <p:sp>
          <p:nvSpPr>
            <p:cNvPr id="23566" name="Line 17"/>
            <p:cNvSpPr>
              <a:spLocks noChangeShapeType="1"/>
            </p:cNvSpPr>
            <p:nvPr/>
          </p:nvSpPr>
          <p:spPr bwMode="auto">
            <a:xfrm>
              <a:off x="734" y="2786"/>
              <a:ext cx="426" cy="4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3567" name="Group 58"/>
            <p:cNvGrpSpPr>
              <a:grpSpLocks/>
            </p:cNvGrpSpPr>
            <p:nvPr/>
          </p:nvGrpSpPr>
          <p:grpSpPr bwMode="auto">
            <a:xfrm>
              <a:off x="1104" y="1792"/>
              <a:ext cx="424" cy="424"/>
              <a:chOff x="1088" y="1736"/>
              <a:chExt cx="424" cy="424"/>
            </a:xfrm>
          </p:grpSpPr>
          <p:sp>
            <p:nvSpPr>
              <p:cNvPr id="23575" name="Oval 36"/>
              <p:cNvSpPr>
                <a:spLocks noChangeArrowheads="1"/>
              </p:cNvSpPr>
              <p:nvPr/>
            </p:nvSpPr>
            <p:spPr bwMode="auto">
              <a:xfrm>
                <a:off x="1088" y="1736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Text Box 37"/>
              <p:cNvSpPr txBox="1">
                <a:spLocks noChangeArrowheads="1"/>
              </p:cNvSpPr>
              <p:nvPr/>
            </p:nvSpPr>
            <p:spPr bwMode="auto">
              <a:xfrm>
                <a:off x="1173" y="180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A</a:t>
                </a:r>
              </a:p>
            </p:txBody>
          </p:sp>
        </p:grp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 flipV="1">
              <a:off x="726" y="2134"/>
              <a:ext cx="426" cy="4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3569" name="Group 60"/>
            <p:cNvGrpSpPr>
              <a:grpSpLocks/>
            </p:cNvGrpSpPr>
            <p:nvPr/>
          </p:nvGrpSpPr>
          <p:grpSpPr bwMode="auto">
            <a:xfrm>
              <a:off x="408" y="2488"/>
              <a:ext cx="598" cy="424"/>
              <a:chOff x="408" y="2488"/>
              <a:chExt cx="598" cy="424"/>
            </a:xfrm>
          </p:grpSpPr>
          <p:sp>
            <p:nvSpPr>
              <p:cNvPr id="23573" name="Oval 38"/>
              <p:cNvSpPr>
                <a:spLocks noChangeArrowheads="1"/>
              </p:cNvSpPr>
              <p:nvPr/>
            </p:nvSpPr>
            <p:spPr bwMode="auto">
              <a:xfrm>
                <a:off x="456" y="248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Text Box 26"/>
              <p:cNvSpPr txBox="1">
                <a:spLocks noChangeArrowheads="1"/>
              </p:cNvSpPr>
              <p:nvPr/>
            </p:nvSpPr>
            <p:spPr bwMode="auto">
              <a:xfrm>
                <a:off x="408" y="2568"/>
                <a:ext cx="59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008" tIns="50004" rIns="100008" bIns="50004">
                <a:spAutoFit/>
              </a:bodyPr>
              <a:lstStyle>
                <a:lvl1pPr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Start</a:t>
                </a:r>
              </a:p>
            </p:txBody>
          </p:sp>
        </p:grpSp>
        <p:grpSp>
          <p:nvGrpSpPr>
            <p:cNvPr id="23570" name="Group 57"/>
            <p:cNvGrpSpPr>
              <a:grpSpLocks/>
            </p:cNvGrpSpPr>
            <p:nvPr/>
          </p:nvGrpSpPr>
          <p:grpSpPr bwMode="auto">
            <a:xfrm>
              <a:off x="1104" y="3128"/>
              <a:ext cx="424" cy="424"/>
              <a:chOff x="1104" y="3088"/>
              <a:chExt cx="424" cy="424"/>
            </a:xfrm>
          </p:grpSpPr>
          <p:sp>
            <p:nvSpPr>
              <p:cNvPr id="23571" name="Oval 39"/>
              <p:cNvSpPr>
                <a:spLocks noChangeArrowheads="1"/>
              </p:cNvSpPr>
              <p:nvPr/>
            </p:nvSpPr>
            <p:spPr bwMode="auto">
              <a:xfrm>
                <a:off x="1104" y="308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Text Box 48"/>
              <p:cNvSpPr txBox="1">
                <a:spLocks noChangeArrowheads="1"/>
              </p:cNvSpPr>
              <p:nvPr/>
            </p:nvSpPr>
            <p:spPr bwMode="auto">
              <a:xfrm>
                <a:off x="1189" y="315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B</a:t>
                </a:r>
              </a:p>
            </p:txBody>
          </p:sp>
        </p:grpSp>
      </p:grpSp>
      <p:grpSp>
        <p:nvGrpSpPr>
          <p:cNvPr id="84034" name="Group 66"/>
          <p:cNvGrpSpPr>
            <a:grpSpLocks/>
          </p:cNvGrpSpPr>
          <p:nvPr/>
        </p:nvGrpSpPr>
        <p:grpSpPr bwMode="auto">
          <a:xfrm>
            <a:off x="225425" y="4572000"/>
            <a:ext cx="1481138" cy="1119188"/>
            <a:chOff x="142" y="2976"/>
            <a:chExt cx="933" cy="705"/>
          </a:xfrm>
        </p:grpSpPr>
        <p:sp>
          <p:nvSpPr>
            <p:cNvPr id="23564" name="Text Box 64"/>
            <p:cNvSpPr txBox="1">
              <a:spLocks noChangeArrowheads="1"/>
            </p:cNvSpPr>
            <p:nvPr/>
          </p:nvSpPr>
          <p:spPr bwMode="auto">
            <a:xfrm>
              <a:off x="142" y="3209"/>
              <a:ext cx="93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/>
                <a:t>Start Activity</a:t>
              </a:r>
            </a:p>
          </p:txBody>
        </p:sp>
        <p:sp>
          <p:nvSpPr>
            <p:cNvPr id="23565" name="Line 65"/>
            <p:cNvSpPr>
              <a:spLocks noChangeShapeType="1"/>
            </p:cNvSpPr>
            <p:nvPr/>
          </p:nvSpPr>
          <p:spPr bwMode="auto">
            <a:xfrm flipV="1">
              <a:off x="624" y="2976"/>
              <a:ext cx="16" cy="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4037" name="Group 69"/>
          <p:cNvGrpSpPr>
            <a:grpSpLocks/>
          </p:cNvGrpSpPr>
          <p:nvPr/>
        </p:nvGrpSpPr>
        <p:grpSpPr bwMode="auto">
          <a:xfrm>
            <a:off x="2501900" y="2660650"/>
            <a:ext cx="4516438" cy="749300"/>
            <a:chOff x="1576" y="1772"/>
            <a:chExt cx="2845" cy="472"/>
          </a:xfrm>
        </p:grpSpPr>
        <p:sp>
          <p:nvSpPr>
            <p:cNvPr id="23562" name="Text Box 62"/>
            <p:cNvSpPr txBox="1">
              <a:spLocks noChangeArrowheads="1"/>
            </p:cNvSpPr>
            <p:nvPr/>
          </p:nvSpPr>
          <p:spPr bwMode="auto">
            <a:xfrm>
              <a:off x="1726" y="1772"/>
              <a:ext cx="2695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/>
                <a:t>Activity A</a:t>
              </a:r>
            </a:p>
            <a:p>
              <a:pPr algn="ctr">
                <a:lnSpc>
                  <a:spcPct val="90000"/>
                </a:lnSpc>
              </a:pPr>
              <a:r>
                <a:rPr lang="en-AU"/>
                <a:t>(Build Internal Components)</a:t>
              </a:r>
            </a:p>
          </p:txBody>
        </p:sp>
        <p:sp>
          <p:nvSpPr>
            <p:cNvPr id="23563" name="Line 67"/>
            <p:cNvSpPr>
              <a:spLocks noChangeShapeType="1"/>
            </p:cNvSpPr>
            <p:nvPr/>
          </p:nvSpPr>
          <p:spPr bwMode="auto">
            <a:xfrm flipH="1">
              <a:off x="1576" y="1896"/>
              <a:ext cx="880" cy="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4038" name="Group 70"/>
          <p:cNvGrpSpPr>
            <a:grpSpLocks/>
          </p:cNvGrpSpPr>
          <p:nvPr/>
        </p:nvGrpSpPr>
        <p:grpSpPr bwMode="auto">
          <a:xfrm>
            <a:off x="2628900" y="4768850"/>
            <a:ext cx="3727450" cy="749300"/>
            <a:chOff x="1656" y="3100"/>
            <a:chExt cx="2348" cy="472"/>
          </a:xfrm>
        </p:grpSpPr>
        <p:sp>
          <p:nvSpPr>
            <p:cNvPr id="23560" name="Text Box 63"/>
            <p:cNvSpPr txBox="1">
              <a:spLocks noChangeArrowheads="1"/>
            </p:cNvSpPr>
            <p:nvPr/>
          </p:nvSpPr>
          <p:spPr bwMode="auto">
            <a:xfrm>
              <a:off x="1726" y="3100"/>
              <a:ext cx="2278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/>
                <a:t>Activity B</a:t>
              </a:r>
            </a:p>
            <a:p>
              <a:pPr algn="ctr">
                <a:lnSpc>
                  <a:spcPct val="90000"/>
                </a:lnSpc>
              </a:pPr>
              <a:r>
                <a:rPr lang="en-AU"/>
                <a:t>(Modify Roof and Floor)</a:t>
              </a:r>
            </a:p>
          </p:txBody>
        </p:sp>
        <p:sp>
          <p:nvSpPr>
            <p:cNvPr id="23561" name="Line 68"/>
            <p:cNvSpPr>
              <a:spLocks noChangeShapeType="1"/>
            </p:cNvSpPr>
            <p:nvPr/>
          </p:nvSpPr>
          <p:spPr bwMode="auto">
            <a:xfrm flipH="1">
              <a:off x="1656" y="3208"/>
              <a:ext cx="720" cy="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5" name="Title 6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0227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5" name="Group 25"/>
          <p:cNvGrpSpPr>
            <a:grpSpLocks/>
          </p:cNvGrpSpPr>
          <p:nvPr/>
        </p:nvGrpSpPr>
        <p:grpSpPr bwMode="auto">
          <a:xfrm>
            <a:off x="2190750" y="2693988"/>
            <a:ext cx="2276475" cy="2794000"/>
            <a:chOff x="1382" y="1792"/>
            <a:chExt cx="1434" cy="1760"/>
          </a:xfrm>
        </p:grpSpPr>
        <p:sp>
          <p:nvSpPr>
            <p:cNvPr id="24599" name="Line 26"/>
            <p:cNvSpPr>
              <a:spLocks noChangeShapeType="1"/>
            </p:cNvSpPr>
            <p:nvPr/>
          </p:nvSpPr>
          <p:spPr bwMode="auto">
            <a:xfrm>
              <a:off x="1435" y="2004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600" name="Line 27"/>
            <p:cNvSpPr>
              <a:spLocks noChangeShapeType="1"/>
            </p:cNvSpPr>
            <p:nvPr/>
          </p:nvSpPr>
          <p:spPr bwMode="auto">
            <a:xfrm>
              <a:off x="1382" y="2110"/>
              <a:ext cx="1066" cy="1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601" name="Line 28"/>
            <p:cNvSpPr>
              <a:spLocks noChangeShapeType="1"/>
            </p:cNvSpPr>
            <p:nvPr/>
          </p:nvSpPr>
          <p:spPr bwMode="auto">
            <a:xfrm>
              <a:off x="1432" y="3340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4602" name="Group 29"/>
            <p:cNvGrpSpPr>
              <a:grpSpLocks/>
            </p:cNvGrpSpPr>
            <p:nvPr/>
          </p:nvGrpSpPr>
          <p:grpSpPr bwMode="auto">
            <a:xfrm>
              <a:off x="2392" y="1792"/>
              <a:ext cx="424" cy="424"/>
              <a:chOff x="2456" y="1848"/>
              <a:chExt cx="424" cy="424"/>
            </a:xfrm>
          </p:grpSpPr>
          <p:sp>
            <p:nvSpPr>
              <p:cNvPr id="24606" name="Oval 30"/>
              <p:cNvSpPr>
                <a:spLocks noChangeArrowheads="1"/>
              </p:cNvSpPr>
              <p:nvPr/>
            </p:nvSpPr>
            <p:spPr bwMode="auto">
              <a:xfrm>
                <a:off x="2456" y="184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Text Box 31"/>
              <p:cNvSpPr txBox="1">
                <a:spLocks noChangeArrowheads="1"/>
              </p:cNvSpPr>
              <p:nvPr/>
            </p:nvSpPr>
            <p:spPr bwMode="auto">
              <a:xfrm>
                <a:off x="2508" y="1914"/>
                <a:ext cx="320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008" tIns="50004" rIns="100008" bIns="50004">
                <a:spAutoFit/>
              </a:bodyPr>
              <a:lstStyle>
                <a:lvl1pPr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</p:grpSp>
        <p:grpSp>
          <p:nvGrpSpPr>
            <p:cNvPr id="24603" name="Group 32"/>
            <p:cNvGrpSpPr>
              <a:grpSpLocks/>
            </p:cNvGrpSpPr>
            <p:nvPr/>
          </p:nvGrpSpPr>
          <p:grpSpPr bwMode="auto">
            <a:xfrm>
              <a:off x="2392" y="3128"/>
              <a:ext cx="424" cy="424"/>
              <a:chOff x="2312" y="3128"/>
              <a:chExt cx="424" cy="424"/>
            </a:xfrm>
          </p:grpSpPr>
          <p:sp>
            <p:nvSpPr>
              <p:cNvPr id="24604" name="Oval 33"/>
              <p:cNvSpPr>
                <a:spLocks noChangeArrowheads="1"/>
              </p:cNvSpPr>
              <p:nvPr/>
            </p:nvSpPr>
            <p:spPr bwMode="auto">
              <a:xfrm>
                <a:off x="2312" y="312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Text Box 34"/>
              <p:cNvSpPr txBox="1">
                <a:spLocks noChangeArrowheads="1"/>
              </p:cNvSpPr>
              <p:nvPr/>
            </p:nvSpPr>
            <p:spPr bwMode="auto">
              <a:xfrm>
                <a:off x="2397" y="319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D</a:t>
                </a:r>
              </a:p>
            </p:txBody>
          </p:sp>
        </p:grpSp>
      </p:grpSp>
      <p:grpSp>
        <p:nvGrpSpPr>
          <p:cNvPr id="24581" name="Group 35"/>
          <p:cNvGrpSpPr>
            <a:grpSpLocks/>
          </p:cNvGrpSpPr>
          <p:nvPr/>
        </p:nvGrpSpPr>
        <p:grpSpPr bwMode="auto">
          <a:xfrm>
            <a:off x="644525" y="2693988"/>
            <a:ext cx="1778000" cy="2794000"/>
            <a:chOff x="408" y="1792"/>
            <a:chExt cx="1120" cy="1760"/>
          </a:xfrm>
        </p:grpSpPr>
        <p:sp>
          <p:nvSpPr>
            <p:cNvPr id="24588" name="Line 36"/>
            <p:cNvSpPr>
              <a:spLocks noChangeShapeType="1"/>
            </p:cNvSpPr>
            <p:nvPr/>
          </p:nvSpPr>
          <p:spPr bwMode="auto">
            <a:xfrm>
              <a:off x="734" y="2786"/>
              <a:ext cx="426" cy="4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4589" name="Group 37"/>
            <p:cNvGrpSpPr>
              <a:grpSpLocks/>
            </p:cNvGrpSpPr>
            <p:nvPr/>
          </p:nvGrpSpPr>
          <p:grpSpPr bwMode="auto">
            <a:xfrm>
              <a:off x="1104" y="1792"/>
              <a:ext cx="424" cy="424"/>
              <a:chOff x="1088" y="1736"/>
              <a:chExt cx="424" cy="424"/>
            </a:xfrm>
          </p:grpSpPr>
          <p:sp>
            <p:nvSpPr>
              <p:cNvPr id="24597" name="Oval 38"/>
              <p:cNvSpPr>
                <a:spLocks noChangeArrowheads="1"/>
              </p:cNvSpPr>
              <p:nvPr/>
            </p:nvSpPr>
            <p:spPr bwMode="auto">
              <a:xfrm>
                <a:off x="1088" y="1736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Text Box 39"/>
              <p:cNvSpPr txBox="1">
                <a:spLocks noChangeArrowheads="1"/>
              </p:cNvSpPr>
              <p:nvPr/>
            </p:nvSpPr>
            <p:spPr bwMode="auto">
              <a:xfrm>
                <a:off x="1173" y="180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A</a:t>
                </a:r>
              </a:p>
            </p:txBody>
          </p:sp>
        </p:grpSp>
        <p:sp>
          <p:nvSpPr>
            <p:cNvPr id="24590" name="Line 40"/>
            <p:cNvSpPr>
              <a:spLocks noChangeShapeType="1"/>
            </p:cNvSpPr>
            <p:nvPr/>
          </p:nvSpPr>
          <p:spPr bwMode="auto">
            <a:xfrm flipV="1">
              <a:off x="726" y="2134"/>
              <a:ext cx="426" cy="4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4591" name="Group 41"/>
            <p:cNvGrpSpPr>
              <a:grpSpLocks/>
            </p:cNvGrpSpPr>
            <p:nvPr/>
          </p:nvGrpSpPr>
          <p:grpSpPr bwMode="auto">
            <a:xfrm>
              <a:off x="408" y="2488"/>
              <a:ext cx="598" cy="424"/>
              <a:chOff x="408" y="2488"/>
              <a:chExt cx="598" cy="424"/>
            </a:xfrm>
          </p:grpSpPr>
          <p:sp>
            <p:nvSpPr>
              <p:cNvPr id="24595" name="Oval 42"/>
              <p:cNvSpPr>
                <a:spLocks noChangeArrowheads="1"/>
              </p:cNvSpPr>
              <p:nvPr/>
            </p:nvSpPr>
            <p:spPr bwMode="auto">
              <a:xfrm>
                <a:off x="456" y="248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Text Box 43"/>
              <p:cNvSpPr txBox="1">
                <a:spLocks noChangeArrowheads="1"/>
              </p:cNvSpPr>
              <p:nvPr/>
            </p:nvSpPr>
            <p:spPr bwMode="auto">
              <a:xfrm>
                <a:off x="408" y="2568"/>
                <a:ext cx="59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008" tIns="50004" rIns="100008" bIns="50004">
                <a:spAutoFit/>
              </a:bodyPr>
              <a:lstStyle>
                <a:lvl1pPr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Start</a:t>
                </a:r>
              </a:p>
            </p:txBody>
          </p:sp>
        </p:grpSp>
        <p:grpSp>
          <p:nvGrpSpPr>
            <p:cNvPr id="24592" name="Group 44"/>
            <p:cNvGrpSpPr>
              <a:grpSpLocks/>
            </p:cNvGrpSpPr>
            <p:nvPr/>
          </p:nvGrpSpPr>
          <p:grpSpPr bwMode="auto">
            <a:xfrm>
              <a:off x="1104" y="3128"/>
              <a:ext cx="424" cy="424"/>
              <a:chOff x="1104" y="3088"/>
              <a:chExt cx="424" cy="424"/>
            </a:xfrm>
          </p:grpSpPr>
          <p:sp>
            <p:nvSpPr>
              <p:cNvPr id="24593" name="Oval 45"/>
              <p:cNvSpPr>
                <a:spLocks noChangeArrowheads="1"/>
              </p:cNvSpPr>
              <p:nvPr/>
            </p:nvSpPr>
            <p:spPr bwMode="auto">
              <a:xfrm>
                <a:off x="1104" y="308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Text Box 46"/>
              <p:cNvSpPr txBox="1">
                <a:spLocks noChangeArrowheads="1"/>
              </p:cNvSpPr>
              <p:nvPr/>
            </p:nvSpPr>
            <p:spPr bwMode="auto">
              <a:xfrm>
                <a:off x="1189" y="315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B</a:t>
                </a:r>
              </a:p>
            </p:txBody>
          </p:sp>
        </p:grpSp>
      </p:grpSp>
      <p:grpSp>
        <p:nvGrpSpPr>
          <p:cNvPr id="153666" name="Group 66"/>
          <p:cNvGrpSpPr>
            <a:grpSpLocks/>
          </p:cNvGrpSpPr>
          <p:nvPr/>
        </p:nvGrpSpPr>
        <p:grpSpPr bwMode="auto">
          <a:xfrm>
            <a:off x="1962150" y="1997075"/>
            <a:ext cx="4522788" cy="938213"/>
            <a:chOff x="1236" y="1258"/>
            <a:chExt cx="2849" cy="591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1236" y="1258"/>
              <a:ext cx="28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AU"/>
                <a:t>Activity A Precedes Activity C</a:t>
              </a:r>
            </a:p>
          </p:txBody>
        </p:sp>
        <p:sp>
          <p:nvSpPr>
            <p:cNvPr id="24587" name="Line 49"/>
            <p:cNvSpPr>
              <a:spLocks noChangeShapeType="1"/>
            </p:cNvSpPr>
            <p:nvPr/>
          </p:nvSpPr>
          <p:spPr bwMode="auto">
            <a:xfrm flipH="1">
              <a:off x="1974" y="1521"/>
              <a:ext cx="208" cy="3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3667" name="Group 67"/>
          <p:cNvGrpSpPr>
            <a:grpSpLocks/>
          </p:cNvGrpSpPr>
          <p:nvPr/>
        </p:nvGrpSpPr>
        <p:grpSpPr bwMode="auto">
          <a:xfrm>
            <a:off x="2292350" y="4548188"/>
            <a:ext cx="3263900" cy="1855787"/>
            <a:chOff x="1444" y="2865"/>
            <a:chExt cx="2056" cy="1169"/>
          </a:xfrm>
        </p:grpSpPr>
        <p:sp>
          <p:nvSpPr>
            <p:cNvPr id="24584" name="Text Box 48"/>
            <p:cNvSpPr txBox="1">
              <a:spLocks noChangeArrowheads="1"/>
            </p:cNvSpPr>
            <p:nvPr/>
          </p:nvSpPr>
          <p:spPr bwMode="auto">
            <a:xfrm>
              <a:off x="1444" y="3562"/>
              <a:ext cx="205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/>
                <a:t>Activities A and B Precede Activity D</a:t>
              </a:r>
            </a:p>
          </p:txBody>
        </p:sp>
        <p:sp>
          <p:nvSpPr>
            <p:cNvPr id="24585" name="Freeform 50"/>
            <p:cNvSpPr>
              <a:spLocks/>
            </p:cNvSpPr>
            <p:nvPr/>
          </p:nvSpPr>
          <p:spPr bwMode="auto">
            <a:xfrm>
              <a:off x="1686" y="2865"/>
              <a:ext cx="408" cy="656"/>
            </a:xfrm>
            <a:custGeom>
              <a:avLst/>
              <a:gdLst>
                <a:gd name="T0" fmla="*/ 0 w 408"/>
                <a:gd name="T1" fmla="*/ 472 h 656"/>
                <a:gd name="T2" fmla="*/ 136 w 408"/>
                <a:gd name="T3" fmla="*/ 656 h 656"/>
                <a:gd name="T4" fmla="*/ 408 w 408"/>
                <a:gd name="T5" fmla="*/ 0 h 6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8" h="656">
                  <a:moveTo>
                    <a:pt x="0" y="472"/>
                  </a:moveTo>
                  <a:lnTo>
                    <a:pt x="136" y="656"/>
                  </a:lnTo>
                  <a:lnTo>
                    <a:pt x="408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5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024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4318000" y="2311400"/>
            <a:ext cx="4114800" cy="3175000"/>
            <a:chOff x="2720" y="1552"/>
            <a:chExt cx="2592" cy="2000"/>
          </a:xfrm>
        </p:grpSpPr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2720" y="3340"/>
              <a:ext cx="11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 flipV="1">
              <a:off x="4182" y="2858"/>
              <a:ext cx="749" cy="4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2755" y="2115"/>
              <a:ext cx="464" cy="2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3472" y="2636"/>
              <a:ext cx="440" cy="5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 flipV="1">
              <a:off x="2723" y="1763"/>
              <a:ext cx="1120" cy="2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126" y="1830"/>
              <a:ext cx="829" cy="7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5635" name="Group 32"/>
            <p:cNvGrpSpPr>
              <a:grpSpLocks/>
            </p:cNvGrpSpPr>
            <p:nvPr/>
          </p:nvGrpSpPr>
          <p:grpSpPr bwMode="auto">
            <a:xfrm>
              <a:off x="3840" y="3128"/>
              <a:ext cx="424" cy="424"/>
              <a:chOff x="3840" y="3112"/>
              <a:chExt cx="424" cy="424"/>
            </a:xfrm>
          </p:grpSpPr>
          <p:sp>
            <p:nvSpPr>
              <p:cNvPr id="25645" name="Oval 33"/>
              <p:cNvSpPr>
                <a:spLocks noChangeArrowheads="1"/>
              </p:cNvSpPr>
              <p:nvPr/>
            </p:nvSpPr>
            <p:spPr bwMode="auto">
              <a:xfrm>
                <a:off x="3840" y="3112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Text Box 34"/>
              <p:cNvSpPr txBox="1">
                <a:spLocks noChangeArrowheads="1"/>
              </p:cNvSpPr>
              <p:nvPr/>
            </p:nvSpPr>
            <p:spPr bwMode="auto">
              <a:xfrm>
                <a:off x="3892" y="3178"/>
                <a:ext cx="320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008" tIns="50004" rIns="100008" bIns="50004">
                <a:spAutoFit/>
              </a:bodyPr>
              <a:lstStyle>
                <a:lvl1pPr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G</a:t>
                </a:r>
              </a:p>
            </p:txBody>
          </p:sp>
        </p:grpSp>
        <p:grpSp>
          <p:nvGrpSpPr>
            <p:cNvPr id="25636" name="Group 35"/>
            <p:cNvGrpSpPr>
              <a:grpSpLocks/>
            </p:cNvGrpSpPr>
            <p:nvPr/>
          </p:nvGrpSpPr>
          <p:grpSpPr bwMode="auto">
            <a:xfrm>
              <a:off x="3184" y="2320"/>
              <a:ext cx="424" cy="424"/>
              <a:chOff x="3088" y="2400"/>
              <a:chExt cx="424" cy="424"/>
            </a:xfrm>
          </p:grpSpPr>
          <p:sp>
            <p:nvSpPr>
              <p:cNvPr id="25643" name="Oval 36"/>
              <p:cNvSpPr>
                <a:spLocks noChangeArrowheads="1"/>
              </p:cNvSpPr>
              <p:nvPr/>
            </p:nvSpPr>
            <p:spPr bwMode="auto">
              <a:xfrm>
                <a:off x="3088" y="2400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Text Box 37"/>
              <p:cNvSpPr txBox="1">
                <a:spLocks noChangeArrowheads="1"/>
              </p:cNvSpPr>
              <p:nvPr/>
            </p:nvSpPr>
            <p:spPr bwMode="auto">
              <a:xfrm>
                <a:off x="3178" y="24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E</a:t>
                </a:r>
              </a:p>
            </p:txBody>
          </p:sp>
        </p:grpSp>
        <p:grpSp>
          <p:nvGrpSpPr>
            <p:cNvPr id="25637" name="Group 38"/>
            <p:cNvGrpSpPr>
              <a:grpSpLocks/>
            </p:cNvGrpSpPr>
            <p:nvPr/>
          </p:nvGrpSpPr>
          <p:grpSpPr bwMode="auto">
            <a:xfrm>
              <a:off x="3840" y="1552"/>
              <a:ext cx="424" cy="424"/>
              <a:chOff x="3712" y="1552"/>
              <a:chExt cx="424" cy="424"/>
            </a:xfrm>
          </p:grpSpPr>
          <p:sp>
            <p:nvSpPr>
              <p:cNvPr id="25641" name="Oval 39"/>
              <p:cNvSpPr>
                <a:spLocks noChangeArrowheads="1"/>
              </p:cNvSpPr>
              <p:nvPr/>
            </p:nvSpPr>
            <p:spPr bwMode="auto">
              <a:xfrm>
                <a:off x="3712" y="1552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Text Box 40"/>
              <p:cNvSpPr txBox="1">
                <a:spLocks noChangeArrowheads="1"/>
              </p:cNvSpPr>
              <p:nvPr/>
            </p:nvSpPr>
            <p:spPr bwMode="auto">
              <a:xfrm>
                <a:off x="3808" y="1620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F</a:t>
                </a:r>
              </a:p>
            </p:txBody>
          </p:sp>
        </p:grpSp>
        <p:grpSp>
          <p:nvGrpSpPr>
            <p:cNvPr id="25638" name="Group 41"/>
            <p:cNvGrpSpPr>
              <a:grpSpLocks/>
            </p:cNvGrpSpPr>
            <p:nvPr/>
          </p:nvGrpSpPr>
          <p:grpSpPr bwMode="auto">
            <a:xfrm>
              <a:off x="4888" y="2528"/>
              <a:ext cx="424" cy="424"/>
              <a:chOff x="4888" y="2528"/>
              <a:chExt cx="424" cy="424"/>
            </a:xfrm>
          </p:grpSpPr>
          <p:sp>
            <p:nvSpPr>
              <p:cNvPr id="25639" name="Oval 42"/>
              <p:cNvSpPr>
                <a:spLocks noChangeArrowheads="1"/>
              </p:cNvSpPr>
              <p:nvPr/>
            </p:nvSpPr>
            <p:spPr bwMode="auto">
              <a:xfrm>
                <a:off x="4888" y="252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Text Box 43"/>
              <p:cNvSpPr txBox="1">
                <a:spLocks noChangeArrowheads="1"/>
              </p:cNvSpPr>
              <p:nvPr/>
            </p:nvSpPr>
            <p:spPr bwMode="auto">
              <a:xfrm>
                <a:off x="4973" y="259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H</a:t>
                </a:r>
              </a:p>
            </p:txBody>
          </p:sp>
        </p:grpSp>
      </p:grpSp>
      <p:grpSp>
        <p:nvGrpSpPr>
          <p:cNvPr id="25604" name="Group 44"/>
          <p:cNvGrpSpPr>
            <a:grpSpLocks/>
          </p:cNvGrpSpPr>
          <p:nvPr/>
        </p:nvGrpSpPr>
        <p:grpSpPr bwMode="auto">
          <a:xfrm>
            <a:off x="647700" y="2692400"/>
            <a:ext cx="3822700" cy="2794000"/>
            <a:chOff x="408" y="1792"/>
            <a:chExt cx="2408" cy="1760"/>
          </a:xfrm>
        </p:grpSpPr>
        <p:sp>
          <p:nvSpPr>
            <p:cNvPr id="25609" name="Line 45"/>
            <p:cNvSpPr>
              <a:spLocks noChangeShapeType="1"/>
            </p:cNvSpPr>
            <p:nvPr/>
          </p:nvSpPr>
          <p:spPr bwMode="auto">
            <a:xfrm>
              <a:off x="1435" y="2004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10" name="Line 46"/>
            <p:cNvSpPr>
              <a:spLocks noChangeShapeType="1"/>
            </p:cNvSpPr>
            <p:nvPr/>
          </p:nvSpPr>
          <p:spPr bwMode="auto">
            <a:xfrm>
              <a:off x="734" y="2786"/>
              <a:ext cx="426" cy="4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11" name="Line 47"/>
            <p:cNvSpPr>
              <a:spLocks noChangeShapeType="1"/>
            </p:cNvSpPr>
            <p:nvPr/>
          </p:nvSpPr>
          <p:spPr bwMode="auto">
            <a:xfrm>
              <a:off x="1382" y="2110"/>
              <a:ext cx="1066" cy="1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12" name="Line 48"/>
            <p:cNvSpPr>
              <a:spLocks noChangeShapeType="1"/>
            </p:cNvSpPr>
            <p:nvPr/>
          </p:nvSpPr>
          <p:spPr bwMode="auto">
            <a:xfrm>
              <a:off x="1432" y="3340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5613" name="Group 49"/>
            <p:cNvGrpSpPr>
              <a:grpSpLocks/>
            </p:cNvGrpSpPr>
            <p:nvPr/>
          </p:nvGrpSpPr>
          <p:grpSpPr bwMode="auto">
            <a:xfrm>
              <a:off x="2392" y="1792"/>
              <a:ext cx="424" cy="424"/>
              <a:chOff x="2456" y="1848"/>
              <a:chExt cx="424" cy="424"/>
            </a:xfrm>
          </p:grpSpPr>
          <p:sp>
            <p:nvSpPr>
              <p:cNvPr id="25627" name="Oval 50"/>
              <p:cNvSpPr>
                <a:spLocks noChangeArrowheads="1"/>
              </p:cNvSpPr>
              <p:nvPr/>
            </p:nvSpPr>
            <p:spPr bwMode="auto">
              <a:xfrm>
                <a:off x="2456" y="184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Text Box 51"/>
              <p:cNvSpPr txBox="1">
                <a:spLocks noChangeArrowheads="1"/>
              </p:cNvSpPr>
              <p:nvPr/>
            </p:nvSpPr>
            <p:spPr bwMode="auto">
              <a:xfrm>
                <a:off x="2508" y="1914"/>
                <a:ext cx="320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008" tIns="50004" rIns="100008" bIns="50004">
                <a:spAutoFit/>
              </a:bodyPr>
              <a:lstStyle>
                <a:lvl1pPr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</p:grpSp>
        <p:grpSp>
          <p:nvGrpSpPr>
            <p:cNvPr id="25614" name="Group 52"/>
            <p:cNvGrpSpPr>
              <a:grpSpLocks/>
            </p:cNvGrpSpPr>
            <p:nvPr/>
          </p:nvGrpSpPr>
          <p:grpSpPr bwMode="auto">
            <a:xfrm>
              <a:off x="1104" y="1792"/>
              <a:ext cx="424" cy="424"/>
              <a:chOff x="1088" y="1736"/>
              <a:chExt cx="424" cy="424"/>
            </a:xfrm>
          </p:grpSpPr>
          <p:sp>
            <p:nvSpPr>
              <p:cNvPr id="25625" name="Oval 53"/>
              <p:cNvSpPr>
                <a:spLocks noChangeArrowheads="1"/>
              </p:cNvSpPr>
              <p:nvPr/>
            </p:nvSpPr>
            <p:spPr bwMode="auto">
              <a:xfrm>
                <a:off x="1088" y="1736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Text Box 54"/>
              <p:cNvSpPr txBox="1">
                <a:spLocks noChangeArrowheads="1"/>
              </p:cNvSpPr>
              <p:nvPr/>
            </p:nvSpPr>
            <p:spPr bwMode="auto">
              <a:xfrm>
                <a:off x="1173" y="180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A</a:t>
                </a:r>
              </a:p>
            </p:txBody>
          </p:sp>
        </p:grpSp>
        <p:sp>
          <p:nvSpPr>
            <p:cNvPr id="25615" name="Line 55"/>
            <p:cNvSpPr>
              <a:spLocks noChangeShapeType="1"/>
            </p:cNvSpPr>
            <p:nvPr/>
          </p:nvSpPr>
          <p:spPr bwMode="auto">
            <a:xfrm flipV="1">
              <a:off x="726" y="2134"/>
              <a:ext cx="426" cy="4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5616" name="Group 56"/>
            <p:cNvGrpSpPr>
              <a:grpSpLocks/>
            </p:cNvGrpSpPr>
            <p:nvPr/>
          </p:nvGrpSpPr>
          <p:grpSpPr bwMode="auto">
            <a:xfrm>
              <a:off x="408" y="2488"/>
              <a:ext cx="598" cy="424"/>
              <a:chOff x="408" y="2488"/>
              <a:chExt cx="598" cy="424"/>
            </a:xfrm>
          </p:grpSpPr>
          <p:sp>
            <p:nvSpPr>
              <p:cNvPr id="25623" name="Oval 57"/>
              <p:cNvSpPr>
                <a:spLocks noChangeArrowheads="1"/>
              </p:cNvSpPr>
              <p:nvPr/>
            </p:nvSpPr>
            <p:spPr bwMode="auto">
              <a:xfrm>
                <a:off x="456" y="248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Text Box 58"/>
              <p:cNvSpPr txBox="1">
                <a:spLocks noChangeArrowheads="1"/>
              </p:cNvSpPr>
              <p:nvPr/>
            </p:nvSpPr>
            <p:spPr bwMode="auto">
              <a:xfrm>
                <a:off x="408" y="2568"/>
                <a:ext cx="59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008" tIns="50004" rIns="100008" bIns="50004">
                <a:spAutoFit/>
              </a:bodyPr>
              <a:lstStyle>
                <a:lvl1pPr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00125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00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Start</a:t>
                </a:r>
              </a:p>
            </p:txBody>
          </p:sp>
        </p:grpSp>
        <p:grpSp>
          <p:nvGrpSpPr>
            <p:cNvPr id="25617" name="Group 59"/>
            <p:cNvGrpSpPr>
              <a:grpSpLocks/>
            </p:cNvGrpSpPr>
            <p:nvPr/>
          </p:nvGrpSpPr>
          <p:grpSpPr bwMode="auto">
            <a:xfrm>
              <a:off x="2392" y="3128"/>
              <a:ext cx="424" cy="424"/>
              <a:chOff x="2312" y="3128"/>
              <a:chExt cx="424" cy="424"/>
            </a:xfrm>
          </p:grpSpPr>
          <p:sp>
            <p:nvSpPr>
              <p:cNvPr id="25621" name="Oval 60"/>
              <p:cNvSpPr>
                <a:spLocks noChangeArrowheads="1"/>
              </p:cNvSpPr>
              <p:nvPr/>
            </p:nvSpPr>
            <p:spPr bwMode="auto">
              <a:xfrm>
                <a:off x="2312" y="312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Text Box 61"/>
              <p:cNvSpPr txBox="1">
                <a:spLocks noChangeArrowheads="1"/>
              </p:cNvSpPr>
              <p:nvPr/>
            </p:nvSpPr>
            <p:spPr bwMode="auto">
              <a:xfrm>
                <a:off x="2397" y="319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D</a:t>
                </a:r>
              </a:p>
            </p:txBody>
          </p:sp>
        </p:grpSp>
        <p:grpSp>
          <p:nvGrpSpPr>
            <p:cNvPr id="25618" name="Group 62"/>
            <p:cNvGrpSpPr>
              <a:grpSpLocks/>
            </p:cNvGrpSpPr>
            <p:nvPr/>
          </p:nvGrpSpPr>
          <p:grpSpPr bwMode="auto">
            <a:xfrm>
              <a:off x="1104" y="3128"/>
              <a:ext cx="424" cy="424"/>
              <a:chOff x="1104" y="3088"/>
              <a:chExt cx="424" cy="424"/>
            </a:xfrm>
          </p:grpSpPr>
          <p:sp>
            <p:nvSpPr>
              <p:cNvPr id="25619" name="Oval 63"/>
              <p:cNvSpPr>
                <a:spLocks noChangeArrowheads="1"/>
              </p:cNvSpPr>
              <p:nvPr/>
            </p:nvSpPr>
            <p:spPr bwMode="auto">
              <a:xfrm>
                <a:off x="1104" y="3088"/>
                <a:ext cx="424" cy="42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Text Box 64"/>
              <p:cNvSpPr txBox="1">
                <a:spLocks noChangeArrowheads="1"/>
              </p:cNvSpPr>
              <p:nvPr/>
            </p:nvSpPr>
            <p:spPr bwMode="auto">
              <a:xfrm>
                <a:off x="1189" y="315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/>
                  <a:t>B</a:t>
                </a:r>
              </a:p>
            </p:txBody>
          </p:sp>
        </p:grpSp>
      </p:grpSp>
      <p:grpSp>
        <p:nvGrpSpPr>
          <p:cNvPr id="154702" name="Group 78"/>
          <p:cNvGrpSpPr>
            <a:grpSpLocks/>
          </p:cNvGrpSpPr>
          <p:nvPr/>
        </p:nvGrpSpPr>
        <p:grpSpPr bwMode="auto">
          <a:xfrm>
            <a:off x="2511425" y="5245100"/>
            <a:ext cx="3963988" cy="1182688"/>
            <a:chOff x="1582" y="3304"/>
            <a:chExt cx="2497" cy="745"/>
          </a:xfrm>
        </p:grpSpPr>
        <p:sp>
          <p:nvSpPr>
            <p:cNvPr id="25607" name="Text Box 65"/>
            <p:cNvSpPr txBox="1">
              <a:spLocks noChangeArrowheads="1"/>
            </p:cNvSpPr>
            <p:nvPr/>
          </p:nvSpPr>
          <p:spPr bwMode="auto">
            <a:xfrm>
              <a:off x="1582" y="3577"/>
              <a:ext cx="2497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/>
                <a:t>Arrows Show Precedence Relationships</a:t>
              </a:r>
            </a:p>
          </p:txBody>
        </p:sp>
        <p:sp>
          <p:nvSpPr>
            <p:cNvPr id="25608" name="Line 66"/>
            <p:cNvSpPr>
              <a:spLocks noChangeShapeType="1"/>
            </p:cNvSpPr>
            <p:nvPr/>
          </p:nvSpPr>
          <p:spPr bwMode="auto">
            <a:xfrm flipH="1">
              <a:off x="3096" y="3304"/>
              <a:ext cx="21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8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9183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53943" y="908720"/>
            <a:ext cx="5433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TOOLS &amp; TECHNIQUES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1886"/>
            <a:ext cx="9144000" cy="16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80728"/>
            <a:ext cx="83058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Three Types of Dependencies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51992"/>
            <a:ext cx="85344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Mandatory dependencies</a:t>
            </a:r>
            <a:r>
              <a:rPr lang="en-US" dirty="0" smtClean="0"/>
              <a:t>: inherent in the nature of the work being performed on a project, sometimes referred to as hard logic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Discretionary dependencies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defined by the project team; sometimes referred to as soft logic and should be used with care since they may limit later scheduling options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Don’t start detailed design work until users sign-off on all the analysis – good practice but can delay project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External dependencies</a:t>
            </a:r>
            <a:r>
              <a:rPr lang="en-US" dirty="0" smtClean="0"/>
              <a:t>: involve relationships between project and non-project activities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Delivery of new hardware; if delayed can impact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4089FB-961E-4884-9BD4-675D27EA4E3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821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9904"/>
            <a:ext cx="8229600" cy="5368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Leads and Lags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844080"/>
          </a:xfrm>
          <a:prstGeom prst="rect">
            <a:avLst/>
          </a:prstGeom>
        </p:spPr>
      </p:pic>
      <p:sp>
        <p:nvSpPr>
          <p:cNvPr id="5" name="Title 6"/>
          <p:cNvSpPr txBox="1">
            <a:spLocks noGrp="1"/>
          </p:cNvSpPr>
          <p:nvPr>
            <p:ph type="title"/>
          </p:nvPr>
        </p:nvSpPr>
        <p:spPr>
          <a:xfrm>
            <a:off x="457200" y="-58161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Sequence Activities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8640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Leads and Lags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2698750"/>
          </a:xfrm>
          <a:prstGeom prst="rect">
            <a:avLst/>
          </a:prstGeom>
        </p:spPr>
      </p:pic>
      <p:sp>
        <p:nvSpPr>
          <p:cNvPr id="4" name="Title 6"/>
          <p:cNvSpPr txBox="1"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ssan\Downloads\lead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ssan\Downloads\lead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Project Schedule Network Diagram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Project Documents Updates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Activity List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Activity Attributes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Milestone List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Risk Register </a:t>
            </a:r>
          </a:p>
          <a:p>
            <a:pPr marL="342900" lvl="1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Enterprise Environmental Factors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Organizational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Process Assets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1044025"/>
            <a:ext cx="41044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What we Have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3731" y="908720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52116"/>
            <a:ext cx="9143999" cy="4905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Schedule Management Plan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9666" y="908720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0" y="2248581"/>
            <a:ext cx="9149789" cy="2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0438"/>
            <a:ext cx="8305800" cy="868362"/>
          </a:xfrm>
        </p:spPr>
        <p:txBody>
          <a:bodyPr/>
          <a:lstStyle/>
          <a:p>
            <a:r>
              <a:rPr lang="en-US" dirty="0" smtClean="0"/>
              <a:t>Network Diagrams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diagrams </a:t>
            </a:r>
            <a:r>
              <a:rPr lang="en-US" dirty="0" smtClean="0"/>
              <a:t>are the preferred technique for showing activity sequencing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network diagram</a:t>
            </a:r>
            <a:r>
              <a:rPr lang="en-US" dirty="0" smtClean="0"/>
              <a:t> is a schematic display of the logical relationships among, or sequencing of, project activities</a:t>
            </a:r>
          </a:p>
          <a:p>
            <a:r>
              <a:rPr lang="en-US" dirty="0" smtClean="0"/>
              <a:t>Two main formats are the arrow and precedence diagramming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0E2E33-F137-4D33-8D7B-9530FE50F82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0817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695325" y="1484784"/>
            <a:ext cx="48748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 Network Diagram?</a:t>
            </a:r>
            <a:endParaRPr lang="en-AU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1030288" y="2349502"/>
            <a:ext cx="7077075" cy="3524250"/>
            <a:chOff x="649" y="1480"/>
            <a:chExt cx="4458" cy="2220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649" y="1480"/>
              <a:ext cx="4458" cy="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257300" algn="l"/>
                  <a:tab pos="6096000" algn="ctr"/>
                </a:tabLs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Activity	Description	Time (weeks)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A	Build internal components	</a:t>
              </a:r>
              <a:r>
                <a:rPr lang="en-AU" sz="2000" i="0" dirty="0"/>
                <a:t>2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B	Modify roof and floor	</a:t>
              </a:r>
              <a:r>
                <a:rPr lang="en-AU" sz="2000" i="0" dirty="0"/>
                <a:t>3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C	Construct </a:t>
              </a:r>
              <a:r>
                <a:rPr lang="en-AU" sz="2000" dirty="0" smtClean="0"/>
                <a:t>structure</a:t>
              </a:r>
              <a:r>
                <a:rPr lang="en-AU" sz="2000" dirty="0"/>
                <a:t>	</a:t>
              </a:r>
              <a:r>
                <a:rPr lang="en-AU" sz="2000" i="0" dirty="0"/>
                <a:t>2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D	Pour concrete and install frame	</a:t>
              </a:r>
              <a:r>
                <a:rPr lang="en-AU" sz="2000" i="0" dirty="0"/>
                <a:t>4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E	Build high-temperature burner	</a:t>
              </a:r>
              <a:r>
                <a:rPr lang="en-AU" sz="2000" i="0" dirty="0"/>
                <a:t>4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F	Install pollution control system 	</a:t>
              </a:r>
              <a:r>
                <a:rPr lang="en-AU" sz="2000" i="0" dirty="0"/>
                <a:t>3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G	Install air pollution device	</a:t>
              </a:r>
              <a:r>
                <a:rPr lang="en-AU" sz="2000" i="0" dirty="0"/>
                <a:t>5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H	Inspect and test	</a:t>
              </a:r>
              <a:r>
                <a:rPr lang="en-AU" sz="2000" i="0" dirty="0"/>
                <a:t>2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</a:pPr>
              <a:r>
                <a:rPr lang="en-AU" sz="2000" dirty="0"/>
                <a:t>		Total Time (weeks)	</a:t>
              </a:r>
              <a:r>
                <a:rPr lang="en-AU" sz="2000" i="0" dirty="0"/>
                <a:t>25</a:t>
              </a:r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664" y="1888"/>
              <a:ext cx="4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>
              <a:off x="664" y="3656"/>
              <a:ext cx="4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06851623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92" name="Group 48"/>
          <p:cNvGraphicFramePr>
            <a:graphicFrameLocks noGrp="1"/>
          </p:cNvGraphicFramePr>
          <p:nvPr>
            <p:ph type="tbl" idx="1"/>
          </p:nvPr>
        </p:nvGraphicFramePr>
        <p:xfrm>
          <a:off x="685800" y="2098675"/>
          <a:ext cx="7772400" cy="4090986"/>
        </p:xfrm>
        <a:graphic>
          <a:graphicData uri="http://schemas.openxmlformats.org/drawingml/2006/table">
            <a:tbl>
              <a:tblPr/>
              <a:tblGrid>
                <a:gridCol w="1262063"/>
                <a:gridCol w="4402137"/>
                <a:gridCol w="2108200"/>
              </a:tblGrid>
              <a:tr h="649436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Activity</a:t>
                      </a:r>
                    </a:p>
                  </a:txBody>
                  <a:tcPr marL="100800" marR="100800" marT="50398" marB="5039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Description</a:t>
                      </a:r>
                    </a:p>
                  </a:txBody>
                  <a:tcPr marL="100800" marR="100800" marT="50398" marB="5039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Immediate Predecessors</a:t>
                      </a:r>
                    </a:p>
                  </a:txBody>
                  <a:tcPr marL="100800" marR="100800" marT="50398" marB="5039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Build internal components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—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31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Modify roof and floor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—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Construct collection stack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Pour concrete and install frame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A, B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Build high-temperature burner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31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Install pollution control system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19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Install air pollution device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D, E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93"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marL="100008" marR="100008" marT="50002" marB="500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Inspect and test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6613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F, G</a:t>
                      </a:r>
                    </a:p>
                  </a:txBody>
                  <a:tcPr marL="100008" marR="100008" marT="50002" marB="500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60432309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6" y="1498149"/>
            <a:ext cx="7452320" cy="52390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68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6.3.3.1 Project Schedule Network Diagram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9666" y="908720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9666" y="44624"/>
            <a:ext cx="2462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OUTPUTS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9" y="1412776"/>
            <a:ext cx="7774283" cy="29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156" y="1772816"/>
            <a:ext cx="2537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 smtClean="0"/>
              <a:t>Thank You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1793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" y="1196752"/>
            <a:ext cx="9129754" cy="48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8F4A-5262-461D-9491-643E0C816ED0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Lists and Attributes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sz="2600" dirty="0"/>
              <a:t>An </a:t>
            </a:r>
            <a:r>
              <a:rPr lang="en-US" sz="2600" b="1" dirty="0">
                <a:solidFill>
                  <a:srgbClr val="FF0000"/>
                </a:solidFill>
              </a:rPr>
              <a:t>activity list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is a tabulation of activities to be included on a project schedule. The list should include:</a:t>
            </a:r>
          </a:p>
          <a:p>
            <a:pPr lvl="1">
              <a:spcBef>
                <a:spcPct val="40000"/>
              </a:spcBef>
            </a:pPr>
            <a:r>
              <a:rPr lang="en-US" sz="2400" dirty="0"/>
              <a:t>The activity name</a:t>
            </a:r>
          </a:p>
          <a:p>
            <a:pPr lvl="1">
              <a:spcBef>
                <a:spcPct val="40000"/>
              </a:spcBef>
            </a:pPr>
            <a:r>
              <a:rPr lang="en-US" sz="2400" dirty="0"/>
              <a:t>An activity identifier or number</a:t>
            </a:r>
          </a:p>
          <a:p>
            <a:pPr lvl="1">
              <a:spcBef>
                <a:spcPct val="40000"/>
              </a:spcBef>
            </a:pPr>
            <a:r>
              <a:rPr lang="en-US" sz="2400" dirty="0"/>
              <a:t>A brief description of the activity</a:t>
            </a:r>
          </a:p>
          <a:p>
            <a:pPr>
              <a:spcBef>
                <a:spcPct val="40000"/>
              </a:spcBef>
            </a:pPr>
            <a:r>
              <a:rPr lang="en-US" sz="2600" b="1" dirty="0">
                <a:solidFill>
                  <a:srgbClr val="FF0000"/>
                </a:solidFill>
              </a:rPr>
              <a:t>Activity attributes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provide more information about each activity, such as predecessors, successors, logical relationships, leads and lags, resource requirements, constraints, imposed dates, and assumptions related to the activity.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Milestones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4744"/>
            <a:ext cx="8458200" cy="5616624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Milestone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a significant event that normally has no duration.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 often takes several activities and a lot of work to complete a milestone.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Milestones are useful tools for setting schedule goals and monitoring progress.</a:t>
            </a:r>
          </a:p>
          <a:p>
            <a:pPr>
              <a:spcBef>
                <a:spcPct val="10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Examples include completion and customer sign-off on key documents and completion of specific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products</a:t>
            </a:r>
          </a:p>
          <a:p>
            <a:r>
              <a:rPr lang="en-AU" sz="2800" dirty="0" smtClean="0"/>
              <a:t>High </a:t>
            </a:r>
            <a:r>
              <a:rPr lang="en-AU" sz="2800" dirty="0"/>
              <a:t>level milestones are given in project </a:t>
            </a:r>
            <a:r>
              <a:rPr lang="en-AU" sz="2800" dirty="0" smtClean="0"/>
              <a:t>charter</a:t>
            </a:r>
            <a:endParaRPr lang="en-AU" sz="2800" dirty="0"/>
          </a:p>
          <a:p>
            <a:pPr>
              <a:spcBef>
                <a:spcPct val="1000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06825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3200" b="1" i="1" kern="0" dirty="0" smtClean="0">
                <a:solidFill>
                  <a:srgbClr val="FF0000"/>
                </a:solidFill>
                <a:ea typeface="MS PGothic" pitchFamily="34" charset="-128"/>
              </a:rPr>
              <a:t>Sequence Activities </a:t>
            </a:r>
            <a:r>
              <a:rPr lang="en-US" altLang="ja-JP" sz="2600" b="1" kern="0" dirty="0" smtClean="0">
                <a:ea typeface="MS PGothic" pitchFamily="34" charset="-128"/>
              </a:rPr>
              <a:t>is the </a:t>
            </a:r>
            <a:r>
              <a:rPr lang="en-US" sz="2600" b="1" kern="0" dirty="0" smtClean="0">
                <a:ea typeface="MS PGothic" pitchFamily="34" charset="-128"/>
              </a:rPr>
              <a:t>Process </a:t>
            </a:r>
            <a:r>
              <a:rPr lang="en-US" sz="2600" b="1" kern="0" dirty="0">
                <a:ea typeface="MS PGothic" pitchFamily="34" charset="-128"/>
              </a:rPr>
              <a:t>of </a:t>
            </a:r>
            <a:r>
              <a:rPr lang="en-US" sz="2600" b="1" kern="0" dirty="0" smtClean="0">
                <a:ea typeface="MS PGothic" pitchFamily="34" charset="-128"/>
              </a:rPr>
              <a:t>identifying and documenting relationships among the project activities.</a:t>
            </a:r>
          </a:p>
          <a:p>
            <a:pPr marL="3429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b="1" kern="0" dirty="0" smtClean="0">
                <a:ea typeface="MS PGothic" pitchFamily="34" charset="-128"/>
              </a:rPr>
              <a:t>The key benefit of this process is that the logical sequence of work to obtain the greatest efficiency given all project constraints.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ur-PK" altLang="ja-JP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0255" y="47535"/>
            <a:ext cx="6639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0224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186738" cy="479107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After defining project activities, the next step is activity sequencing</a:t>
            </a:r>
          </a:p>
          <a:p>
            <a:pPr lvl="1"/>
            <a:r>
              <a:rPr lang="en-US" dirty="0" smtClean="0"/>
              <a:t>Involves reviewing the activity list and attributes, project scope statement, milestone list and approved change requests to determine the relationships between activities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dependency</a:t>
            </a:r>
            <a:r>
              <a:rPr lang="en-US" sz="2800" dirty="0" smtClean="0"/>
              <a:t> or </a:t>
            </a:r>
            <a:r>
              <a:rPr lang="en-US" sz="2800" b="1" dirty="0" smtClean="0"/>
              <a:t>relationship</a:t>
            </a:r>
            <a:r>
              <a:rPr lang="en-US" sz="2800" dirty="0" smtClean="0"/>
              <a:t> is the sequencing of project activities or tasks	</a:t>
            </a:r>
          </a:p>
          <a:p>
            <a:r>
              <a:rPr lang="en-US" sz="2800" dirty="0" smtClean="0"/>
              <a:t>You </a:t>
            </a:r>
            <a:r>
              <a:rPr lang="en-US" sz="2800" i="1" dirty="0" smtClean="0"/>
              <a:t>must</a:t>
            </a:r>
            <a:r>
              <a:rPr lang="en-US" sz="2800" dirty="0" smtClean="0"/>
              <a:t> determine dependencies in order to use critical path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0004AD-A94B-48BE-8C03-8C2FC32229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Sequence </a:t>
            </a:r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5074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13103A-993D-4880-91C4-4B0BB5D43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4601</Words>
  <Application>Microsoft Office PowerPoint</Application>
  <PresentationFormat>On-screen Show (4:3)</PresentationFormat>
  <Paragraphs>590</Paragraphs>
  <Slides>46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Lists and Attributes</vt:lpstr>
      <vt:lpstr>Milestones</vt:lpstr>
      <vt:lpstr>PowerPoint Presentation</vt:lpstr>
      <vt:lpstr>Sequence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Precedence Diagramming Method (PDM)</vt:lpstr>
      <vt:lpstr>Arrow Diagramming Method (ADM)</vt:lpstr>
      <vt:lpstr>A Comparison of AON and AOA Network Conventions</vt:lpstr>
      <vt:lpstr>Sequence Activities</vt:lpstr>
      <vt:lpstr>PowerPoint Presentation</vt:lpstr>
      <vt:lpstr>PowerPoint Presentation</vt:lpstr>
      <vt:lpstr>PowerPoint Presentation</vt:lpstr>
      <vt:lpstr>AON Example </vt:lpstr>
      <vt:lpstr>Precedence Diagramming Method (PDM)</vt:lpstr>
      <vt:lpstr>AON Network</vt:lpstr>
      <vt:lpstr>Sequence Activities</vt:lpstr>
      <vt:lpstr>Sequence Activities</vt:lpstr>
      <vt:lpstr>PowerPoint Presentation</vt:lpstr>
      <vt:lpstr>Three Types of Dependencies</vt:lpstr>
      <vt:lpstr>Sequence Activities</vt:lpstr>
      <vt:lpstr>Sequence Activities</vt:lpstr>
      <vt:lpstr>PowerPoint Presentation</vt:lpstr>
      <vt:lpstr>PowerPoint Presentation</vt:lpstr>
      <vt:lpstr>PowerPoint Presentation</vt:lpstr>
      <vt:lpstr>PowerPoint Presentation</vt:lpstr>
      <vt:lpstr>Network Diagrams</vt:lpstr>
      <vt:lpstr>Sequence Activities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2013-05-03T04:46:41Z</dcterms:created>
  <dcterms:modified xsi:type="dcterms:W3CDTF">2015-09-29T13:16:19Z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TC103626479990</vt:lpwstr>
  </property>
</Properties>
</file>